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973"/>
    <a:srgbClr val="760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72"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a:xfrm>
            <a:off x="3581400" y="6296248"/>
            <a:ext cx="2820987" cy="152400"/>
          </a:xfrm>
        </p:spPr>
        <p:txBody>
          <a:bodyPr/>
          <a:lstStyle/>
          <a:p>
            <a:endParaRPr lang="es-MX"/>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FE41C934-846D-48C2-8907-B91E0FD08C08}" type="datetimeFigureOut">
              <a:rPr lang="es-MX" smtClean="0"/>
              <a:t>11/08/2017</a:t>
            </a:fld>
            <a:endParaRPr lang="es-MX"/>
          </a:p>
        </p:txBody>
      </p:sp>
      <p:sp>
        <p:nvSpPr>
          <p:cNvPr id="11" name="Slide Number Placeholder 10"/>
          <p:cNvSpPr>
            <a:spLocks noGrp="1"/>
          </p:cNvSpPr>
          <p:nvPr>
            <p:ph type="sldNum" sz="quarter" idx="11"/>
          </p:nvPr>
        </p:nvSpPr>
        <p:spPr/>
        <p:txBody>
          <a:bodyPr/>
          <a:lstStyle/>
          <a:p>
            <a:fld id="{0C32B51C-66B4-47B7-BB44-1FBF272ABCC7}" type="slidenum">
              <a:rPr lang="es-MX" smtClean="0"/>
              <a:t>‹Nº›</a:t>
            </a:fld>
            <a:endParaRPr lang="es-MX"/>
          </a:p>
        </p:txBody>
      </p:sp>
      <p:sp>
        <p:nvSpPr>
          <p:cNvPr id="12" name="Footer Placeholder 11"/>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E41C934-846D-48C2-8907-B91E0FD08C08}" type="datetimeFigureOut">
              <a:rPr lang="es-MX" smtClean="0"/>
              <a:t>11/08/2017</a:t>
            </a:fld>
            <a:endParaRPr lang="es-MX"/>
          </a:p>
        </p:txBody>
      </p:sp>
      <p:sp>
        <p:nvSpPr>
          <p:cNvPr id="13" name="Slide Number Placeholder 12"/>
          <p:cNvSpPr>
            <a:spLocks noGrp="1"/>
          </p:cNvSpPr>
          <p:nvPr>
            <p:ph type="sldNum" sz="quarter" idx="11"/>
          </p:nvPr>
        </p:nvSpPr>
        <p:spPr>
          <a:xfrm>
            <a:off x="4116388" y="6400800"/>
            <a:ext cx="533400" cy="152400"/>
          </a:xfrm>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a:xfrm>
            <a:off x="838200" y="6296248"/>
            <a:ext cx="2820987" cy="152400"/>
          </a:xfrm>
        </p:spPr>
        <p:txBody>
          <a:bodyPr/>
          <a:lstStyle/>
          <a:p>
            <a:endParaRPr lang="es-MX"/>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FE41C934-846D-48C2-8907-B91E0FD08C08}" type="datetimeFigureOut">
              <a:rPr lang="es-MX" smtClean="0"/>
              <a:t>11/08/2017</a:t>
            </a:fld>
            <a:endParaRPr lang="es-MX"/>
          </a:p>
        </p:txBody>
      </p:sp>
      <p:sp>
        <p:nvSpPr>
          <p:cNvPr id="13" name="Slide Number Placeholder 12"/>
          <p:cNvSpPr>
            <a:spLocks noGrp="1"/>
          </p:cNvSpPr>
          <p:nvPr>
            <p:ph type="sldNum" sz="quarter" idx="11"/>
          </p:nvPr>
        </p:nvSpPr>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FE41C934-846D-48C2-8907-B91E0FD08C08}" type="datetimeFigureOut">
              <a:rPr lang="es-MX" smtClean="0"/>
              <a:t>11/08/2017</a:t>
            </a:fld>
            <a:endParaRPr lang="es-MX"/>
          </a:p>
        </p:txBody>
      </p:sp>
      <p:sp>
        <p:nvSpPr>
          <p:cNvPr id="10" name="Slide Number Placeholder 9"/>
          <p:cNvSpPr>
            <a:spLocks noGrp="1"/>
          </p:cNvSpPr>
          <p:nvPr>
            <p:ph type="sldNum" sz="quarter" idx="11"/>
          </p:nvPr>
        </p:nvSpPr>
        <p:spPr/>
        <p:txBody>
          <a:bodyPr/>
          <a:lstStyle/>
          <a:p>
            <a:fld id="{0C32B51C-66B4-47B7-BB44-1FBF272ABCC7}" type="slidenum">
              <a:rPr lang="es-MX" smtClean="0"/>
              <a:t>‹Nº›</a:t>
            </a:fld>
            <a:endParaRPr lang="es-MX"/>
          </a:p>
        </p:txBody>
      </p:sp>
      <p:sp>
        <p:nvSpPr>
          <p:cNvPr id="11" name="Footer Placeholder 10"/>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E41C934-846D-48C2-8907-B91E0FD08C08}" type="datetimeFigureOut">
              <a:rPr lang="es-MX" smtClean="0"/>
              <a:t>11/08/2017</a:t>
            </a:fld>
            <a:endParaRPr lang="es-MX"/>
          </a:p>
        </p:txBody>
      </p:sp>
      <p:sp>
        <p:nvSpPr>
          <p:cNvPr id="9" name="Slide Number Placeholder 8"/>
          <p:cNvSpPr>
            <a:spLocks noGrp="1"/>
          </p:cNvSpPr>
          <p:nvPr>
            <p:ph type="sldNum" sz="quarter" idx="11"/>
          </p:nvPr>
        </p:nvSpPr>
        <p:spPr/>
        <p:txBody>
          <a:bodyPr/>
          <a:lstStyle/>
          <a:p>
            <a:fld id="{0C32B51C-66B4-47B7-BB44-1FBF272ABCC7}"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FE41C934-846D-48C2-8907-B91E0FD08C08}" type="datetimeFigureOut">
              <a:rPr lang="es-MX" smtClean="0"/>
              <a:t>11/08/2017</a:t>
            </a:fld>
            <a:endParaRPr lang="es-MX"/>
          </a:p>
        </p:txBody>
      </p:sp>
      <p:sp>
        <p:nvSpPr>
          <p:cNvPr id="16" name="Slide Number Placeholder 15"/>
          <p:cNvSpPr>
            <a:spLocks noGrp="1"/>
          </p:cNvSpPr>
          <p:nvPr>
            <p:ph type="sldNum" sz="quarter" idx="11"/>
          </p:nvPr>
        </p:nvSpPr>
        <p:spPr/>
        <p:txBody>
          <a:bodyPr/>
          <a:lstStyle/>
          <a:p>
            <a:fld id="{0C32B51C-66B4-47B7-BB44-1FBF272ABCC7}"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FE41C934-846D-48C2-8907-B91E0FD08C08}" type="datetimeFigureOut">
              <a:rPr lang="es-MX" smtClean="0"/>
              <a:t>11/08/2017</a:t>
            </a:fld>
            <a:endParaRPr lang="es-MX"/>
          </a:p>
        </p:txBody>
      </p:sp>
      <p:sp>
        <p:nvSpPr>
          <p:cNvPr id="17" name="Slide Number Placeholder 16"/>
          <p:cNvSpPr>
            <a:spLocks noGrp="1"/>
          </p:cNvSpPr>
          <p:nvPr>
            <p:ph type="sldNum" sz="quarter" idx="11"/>
          </p:nvPr>
        </p:nvSpPr>
        <p:spPr/>
        <p:txBody>
          <a:bodyPr/>
          <a:lstStyle/>
          <a:p>
            <a:fld id="{0C32B51C-66B4-47B7-BB44-1FBF272ABCC7}" type="slidenum">
              <a:rPr lang="es-MX" smtClean="0"/>
              <a:t>‹Nº›</a:t>
            </a:fld>
            <a:endParaRPr lang="es-MX"/>
          </a:p>
        </p:txBody>
      </p:sp>
      <p:sp>
        <p:nvSpPr>
          <p:cNvPr id="18" name="Footer Placeholder 17"/>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C32B51C-66B4-47B7-BB44-1FBF272ABCC7}" type="slidenum">
              <a:rPr lang="es-MX" smtClean="0"/>
              <a:t>‹Nº›</a:t>
            </a:fld>
            <a:endParaRPr lang="es-MX"/>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E41C934-846D-48C2-8907-B91E0FD08C08}" type="datetimeFigureOut">
              <a:rPr lang="es-MX" smtClean="0"/>
              <a:t>11/08/2017</a:t>
            </a:fld>
            <a:endParaRPr lang="es-MX"/>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MX"/>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40470"/>
          <a:stretch/>
        </p:blipFill>
        <p:spPr>
          <a:xfrm rot="10800000">
            <a:off x="0" y="0"/>
            <a:ext cx="6804248" cy="6858000"/>
          </a:xfrm>
          <a:prstGeom prst="rect">
            <a:avLst/>
          </a:prstGeom>
        </p:spPr>
      </p:pic>
      <p:sp>
        <p:nvSpPr>
          <p:cNvPr id="3" name="2 Subtítulo"/>
          <p:cNvSpPr>
            <a:spLocks noGrp="1"/>
          </p:cNvSpPr>
          <p:nvPr>
            <p:ph type="subTitle" idx="1"/>
          </p:nvPr>
        </p:nvSpPr>
        <p:spPr>
          <a:xfrm>
            <a:off x="1587624" y="3429000"/>
            <a:ext cx="4856584" cy="550912"/>
          </a:xfrm>
        </p:spPr>
        <p:txBody>
          <a:bodyPr>
            <a:normAutofit/>
          </a:bodyPr>
          <a:lstStyle/>
          <a:p>
            <a:r>
              <a:rPr lang="pt-BR" sz="2400" dirty="0" err="1" smtClean="0">
                <a:solidFill>
                  <a:srgbClr val="7A7973"/>
                </a:solidFill>
                <a:latin typeface="Calibri Light" pitchFamily="34" charset="0"/>
              </a:rPr>
              <a:t>by</a:t>
            </a:r>
            <a:r>
              <a:rPr lang="pt-BR" sz="2400" dirty="0" smtClean="0">
                <a:solidFill>
                  <a:srgbClr val="7A7973"/>
                </a:solidFill>
                <a:latin typeface="Calibri Light" pitchFamily="34" charset="0"/>
              </a:rPr>
              <a:t> Dr. Rodolfo </a:t>
            </a:r>
            <a:r>
              <a:rPr lang="pt-BR" sz="2400" dirty="0" err="1" smtClean="0">
                <a:solidFill>
                  <a:srgbClr val="7A7973"/>
                </a:solidFill>
                <a:latin typeface="Calibri Light" pitchFamily="34" charset="0"/>
              </a:rPr>
              <a:t>Luthe</a:t>
            </a:r>
            <a:r>
              <a:rPr lang="pt-BR" sz="2400" dirty="0" smtClean="0">
                <a:solidFill>
                  <a:srgbClr val="7A7973"/>
                </a:solidFill>
                <a:latin typeface="Calibri Light" pitchFamily="34" charset="0"/>
              </a:rPr>
              <a:t>, </a:t>
            </a:r>
            <a:r>
              <a:rPr lang="pt-BR" sz="2400" dirty="0" err="1" smtClean="0">
                <a:solidFill>
                  <a:srgbClr val="7A7973"/>
                </a:solidFill>
                <a:latin typeface="Calibri Light" pitchFamily="34" charset="0"/>
              </a:rPr>
              <a:t>Ph</a:t>
            </a:r>
            <a:r>
              <a:rPr lang="pt-BR" sz="2400" dirty="0" smtClean="0">
                <a:solidFill>
                  <a:srgbClr val="7A7973"/>
                </a:solidFill>
                <a:latin typeface="Calibri Light" pitchFamily="34" charset="0"/>
              </a:rPr>
              <a:t>. D.</a:t>
            </a:r>
            <a:endParaRPr lang="es-MX" sz="2400" dirty="0">
              <a:solidFill>
                <a:srgbClr val="7A7973"/>
              </a:solidFill>
              <a:latin typeface="Calibri Light" pitchFamily="34" charset="0"/>
            </a:endParaRPr>
          </a:p>
        </p:txBody>
      </p:sp>
      <p:sp>
        <p:nvSpPr>
          <p:cNvPr id="2" name="1 Título"/>
          <p:cNvSpPr>
            <a:spLocks noGrp="1"/>
          </p:cNvSpPr>
          <p:nvPr>
            <p:ph type="title"/>
          </p:nvPr>
        </p:nvSpPr>
        <p:spPr>
          <a:xfrm>
            <a:off x="1115616" y="2132856"/>
            <a:ext cx="5285184" cy="1232520"/>
          </a:xfrm>
        </p:spPr>
        <p:txBody>
          <a:bodyPr>
            <a:normAutofit/>
          </a:bodyPr>
          <a:lstStyle/>
          <a:p>
            <a:r>
              <a:rPr lang="en-US" sz="3600" dirty="0" smtClean="0">
                <a:solidFill>
                  <a:srgbClr val="760519"/>
                </a:solidFill>
                <a:latin typeface="Calibri Light" pitchFamily="34" charset="0"/>
              </a:rPr>
              <a:t>We are losing freedom</a:t>
            </a:r>
            <a:br>
              <a:rPr lang="en-US" sz="3600" dirty="0" smtClean="0">
                <a:solidFill>
                  <a:srgbClr val="760519"/>
                </a:solidFill>
                <a:latin typeface="Calibri Light" pitchFamily="34" charset="0"/>
              </a:rPr>
            </a:br>
            <a:r>
              <a:rPr lang="en-US" sz="3600" dirty="0" smtClean="0">
                <a:solidFill>
                  <a:srgbClr val="760519"/>
                </a:solidFill>
                <a:latin typeface="Calibri Light" pitchFamily="34" charset="0"/>
              </a:rPr>
              <a:t>in the enterprise</a:t>
            </a:r>
            <a:endParaRPr lang="en-US" sz="36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0"/>
            <a:ext cx="2376264" cy="68580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500" y="352841"/>
            <a:ext cx="2235909" cy="1203951"/>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4856" y="394031"/>
            <a:ext cx="4023368" cy="762002"/>
          </a:xfrm>
          <a:prstGeom prst="rect">
            <a:avLst/>
          </a:prstGeom>
        </p:spPr>
      </p:pic>
    </p:spTree>
    <p:extLst>
      <p:ext uri="{BB962C8B-B14F-4D97-AF65-F5344CB8AC3E}">
        <p14:creationId xmlns:p14="http://schemas.microsoft.com/office/powerpoint/2010/main" val="413305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440160"/>
          </a:xfrm>
        </p:spPr>
        <p:txBody>
          <a:bodyPr anchor="t">
            <a:normAutofit/>
          </a:bodyPr>
          <a:lstStyle/>
          <a:p>
            <a:pPr algn="just">
              <a:spcBef>
                <a:spcPts val="600"/>
              </a:spcBef>
              <a:spcAft>
                <a:spcPts val="600"/>
              </a:spcAft>
              <a:buClr>
                <a:srgbClr val="760519"/>
              </a:buClr>
            </a:pPr>
            <a:r>
              <a:rPr lang="en-US" sz="2000" dirty="0">
                <a:solidFill>
                  <a:srgbClr val="7A7973"/>
                </a:solidFill>
              </a:rPr>
              <a:t>One internationalization example is Brazil’s Amazonia, proposed as a universal patrimony to keep the oxygen produced for the world’s benefit. The internationalization process helps in analyzing oil, capital, health, etc.</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Internationalization process</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2773272"/>
            <a:ext cx="3901440" cy="2599944"/>
          </a:xfrm>
          <a:prstGeom prst="rect">
            <a:avLst/>
          </a:prstGeom>
        </p:spPr>
      </p:pic>
    </p:spTree>
    <p:extLst>
      <p:ext uri="{BB962C8B-B14F-4D97-AF65-F5344CB8AC3E}">
        <p14:creationId xmlns:p14="http://schemas.microsoft.com/office/powerpoint/2010/main" val="456479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152128"/>
          </a:xfrm>
        </p:spPr>
        <p:txBody>
          <a:bodyPr anchor="t">
            <a:normAutofit/>
          </a:bodyPr>
          <a:lstStyle/>
          <a:p>
            <a:pPr algn="just">
              <a:spcBef>
                <a:spcPts val="600"/>
              </a:spcBef>
              <a:spcAft>
                <a:spcPts val="600"/>
              </a:spcAft>
              <a:buClr>
                <a:srgbClr val="760519"/>
              </a:buClr>
            </a:pPr>
            <a:r>
              <a:rPr lang="en-US" sz="2000" dirty="0">
                <a:solidFill>
                  <a:srgbClr val="7A7973"/>
                </a:solidFill>
              </a:rPr>
              <a:t>The internationalization process allows us to solve more than twenty challenges and Mexico may be the spark for the solution of these challenges, world wide.</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Mexico, spark for all the world</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28" y="2420888"/>
            <a:ext cx="4176464" cy="2731016"/>
          </a:xfrm>
          <a:prstGeom prst="rect">
            <a:avLst/>
          </a:prstGeom>
        </p:spPr>
      </p:pic>
    </p:spTree>
    <p:extLst>
      <p:ext uri="{BB962C8B-B14F-4D97-AF65-F5344CB8AC3E}">
        <p14:creationId xmlns:p14="http://schemas.microsoft.com/office/powerpoint/2010/main" val="35253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628801"/>
            <a:ext cx="3322712" cy="2088232"/>
          </a:xfrm>
        </p:spPr>
        <p:txBody>
          <a:bodyPr anchor="t">
            <a:normAutofit/>
          </a:bodyPr>
          <a:lstStyle/>
          <a:p>
            <a:pPr algn="just">
              <a:spcBef>
                <a:spcPts val="600"/>
              </a:spcBef>
              <a:spcAft>
                <a:spcPts val="600"/>
              </a:spcAft>
              <a:buClr>
                <a:srgbClr val="760519"/>
              </a:buClr>
            </a:pPr>
            <a:r>
              <a:rPr lang="en-US" sz="2000" dirty="0">
                <a:solidFill>
                  <a:srgbClr val="7A7973"/>
                </a:solidFill>
              </a:rPr>
              <a:t>In our country we have experienced a management history with a relative freedom, which is the cause limiting its free growth.</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There is a contradiction in the free enterprise</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1795768"/>
            <a:ext cx="4395782" cy="2929376"/>
          </a:xfrm>
          <a:prstGeom prst="rect">
            <a:avLst/>
          </a:prstGeom>
        </p:spPr>
      </p:pic>
    </p:spTree>
    <p:extLst>
      <p:ext uri="{BB962C8B-B14F-4D97-AF65-F5344CB8AC3E}">
        <p14:creationId xmlns:p14="http://schemas.microsoft.com/office/powerpoint/2010/main" val="146040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512168"/>
          </a:xfrm>
        </p:spPr>
        <p:txBody>
          <a:bodyPr anchor="t">
            <a:normAutofit/>
          </a:bodyPr>
          <a:lstStyle/>
          <a:p>
            <a:pPr algn="just">
              <a:spcBef>
                <a:spcPts val="600"/>
              </a:spcBef>
              <a:spcAft>
                <a:spcPts val="600"/>
              </a:spcAft>
              <a:buClr>
                <a:srgbClr val="760519"/>
              </a:buClr>
            </a:pPr>
            <a:r>
              <a:rPr lang="en-US" sz="2000" dirty="0">
                <a:solidFill>
                  <a:srgbClr val="7A7973"/>
                </a:solidFill>
              </a:rPr>
              <a:t>In the 70’s the President Luis Echeverria-Alvarez attacked the management sector declaring to the mass media that the poverty in Mexico is due to the excessive economic businessmen ambition.</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Government attacks the enterprise</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2689372"/>
            <a:ext cx="4391346" cy="2971876"/>
          </a:xfrm>
          <a:prstGeom prst="rect">
            <a:avLst/>
          </a:prstGeom>
        </p:spPr>
      </p:pic>
    </p:spTree>
    <p:extLst>
      <p:ext uri="{BB962C8B-B14F-4D97-AF65-F5344CB8AC3E}">
        <p14:creationId xmlns:p14="http://schemas.microsoft.com/office/powerpoint/2010/main" val="202881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224136"/>
          </a:xfrm>
        </p:spPr>
        <p:txBody>
          <a:bodyPr anchor="t">
            <a:normAutofit/>
          </a:bodyPr>
          <a:lstStyle/>
          <a:p>
            <a:pPr algn="just">
              <a:spcBef>
                <a:spcPts val="600"/>
              </a:spcBef>
              <a:spcAft>
                <a:spcPts val="600"/>
              </a:spcAft>
              <a:buClr>
                <a:srgbClr val="760519"/>
              </a:buClr>
            </a:pPr>
            <a:r>
              <a:rPr lang="en-US" sz="2000" dirty="0">
                <a:solidFill>
                  <a:srgbClr val="7A7973"/>
                </a:solidFill>
              </a:rPr>
              <a:t>President Luis-Echeverria started the generation of government-enterprises, with the concept of creating wealth to be equally distributed among the company workers.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Government generates government-enterprises</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t="2105" b="17001"/>
          <a:stretch/>
        </p:blipFill>
        <p:spPr>
          <a:xfrm>
            <a:off x="683568" y="2360428"/>
            <a:ext cx="7056784" cy="3211032"/>
          </a:xfrm>
          <a:prstGeom prst="rect">
            <a:avLst/>
          </a:prstGeom>
        </p:spPr>
      </p:pic>
    </p:spTree>
    <p:extLst>
      <p:ext uri="{BB962C8B-B14F-4D97-AF65-F5344CB8AC3E}">
        <p14:creationId xmlns:p14="http://schemas.microsoft.com/office/powerpoint/2010/main" val="322348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96752"/>
            <a:ext cx="3887048" cy="2376264"/>
          </a:xfrm>
        </p:spPr>
        <p:txBody>
          <a:bodyPr anchor="t">
            <a:normAutofit/>
          </a:bodyPr>
          <a:lstStyle/>
          <a:p>
            <a:pPr algn="just">
              <a:spcBef>
                <a:spcPts val="600"/>
              </a:spcBef>
              <a:spcAft>
                <a:spcPts val="600"/>
              </a:spcAft>
              <a:buClr>
                <a:srgbClr val="760519"/>
              </a:buClr>
            </a:pPr>
            <a:r>
              <a:rPr lang="en-US" sz="2000" dirty="0">
                <a:solidFill>
                  <a:srgbClr val="7A7973"/>
                </a:solidFill>
              </a:rPr>
              <a:t>The next President, Jose Lopez-Portillo, experienced the oil boom and the growth of government-enterprises, to a total of 1,400. The political corruption reached an </a:t>
            </a:r>
            <a:r>
              <a:rPr lang="en-US" sz="2000" dirty="0" err="1">
                <a:solidFill>
                  <a:srgbClr val="7A7973"/>
                </a:solidFill>
              </a:rPr>
              <a:t>alarminng</a:t>
            </a:r>
            <a:r>
              <a:rPr lang="en-US" sz="2000" dirty="0">
                <a:solidFill>
                  <a:srgbClr val="7A7973"/>
                </a:solidFill>
              </a:rPr>
              <a:t> national and  level.</a:t>
            </a:r>
            <a:endParaRPr lang="es-MX" dirty="0">
              <a:solidFill>
                <a:srgbClr val="7A7973"/>
              </a:solidFill>
            </a:endParaRPr>
          </a:p>
        </p:txBody>
      </p:sp>
      <p:sp>
        <p:nvSpPr>
          <p:cNvPr id="2" name="1 Título"/>
          <p:cNvSpPr>
            <a:spLocks noGrp="1"/>
          </p:cNvSpPr>
          <p:nvPr>
            <p:ph type="title"/>
          </p:nvPr>
        </p:nvSpPr>
        <p:spPr>
          <a:xfrm>
            <a:off x="395536" y="332656"/>
            <a:ext cx="7920880" cy="648072"/>
          </a:xfrm>
        </p:spPr>
        <p:txBody>
          <a:bodyPr>
            <a:normAutofit/>
          </a:bodyPr>
          <a:lstStyle/>
          <a:p>
            <a:pPr algn="l"/>
            <a:r>
              <a:rPr lang="en-US" dirty="0" smtClean="0">
                <a:solidFill>
                  <a:srgbClr val="760519"/>
                </a:solidFill>
                <a:latin typeface="Calibri Light" pitchFamily="34" charset="0"/>
              </a:rPr>
              <a:t>The oil boom makes us a rich country</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1267072"/>
            <a:ext cx="2880320" cy="4322168"/>
          </a:xfrm>
          <a:prstGeom prst="rect">
            <a:avLst/>
          </a:prstGeom>
        </p:spPr>
      </p:pic>
    </p:spTree>
    <p:extLst>
      <p:ext uri="{BB962C8B-B14F-4D97-AF65-F5344CB8AC3E}">
        <p14:creationId xmlns:p14="http://schemas.microsoft.com/office/powerpoint/2010/main" val="524381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96753"/>
            <a:ext cx="4474840" cy="3960439"/>
          </a:xfrm>
        </p:spPr>
        <p:txBody>
          <a:bodyPr anchor="t">
            <a:normAutofit/>
          </a:bodyPr>
          <a:lstStyle/>
          <a:p>
            <a:pPr algn="just">
              <a:spcBef>
                <a:spcPts val="600"/>
              </a:spcBef>
              <a:spcAft>
                <a:spcPts val="600"/>
              </a:spcAft>
              <a:buClr>
                <a:srgbClr val="760519"/>
              </a:buClr>
            </a:pPr>
            <a:r>
              <a:rPr lang="en-US" sz="2000" dirty="0">
                <a:solidFill>
                  <a:srgbClr val="7A7973"/>
                </a:solidFill>
              </a:rPr>
              <a:t>During his stay at IPADE we </a:t>
            </a:r>
            <a:r>
              <a:rPr lang="en-US" sz="2000" dirty="0" smtClean="0">
                <a:solidFill>
                  <a:srgbClr val="7A7973"/>
                </a:solidFill>
              </a:rPr>
              <a:t>listened </a:t>
            </a:r>
            <a:r>
              <a:rPr lang="en-US" sz="2000" dirty="0">
                <a:solidFill>
                  <a:srgbClr val="7A7973"/>
                </a:solidFill>
              </a:rPr>
              <a:t>his speech and in the question and answer part, a manager leader asked him about the corruption image of the political sector. The President said that he was aware of this corruption, but commented that there are honest public officials, who are approached by managers, bribery, and are invited to corruption. Everybody was quiet, thinking what he said, and corruption was 50% for each sector.</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President José </a:t>
            </a:r>
            <a:r>
              <a:rPr lang="en-US" dirty="0" err="1" smtClean="0">
                <a:solidFill>
                  <a:srgbClr val="760519"/>
                </a:solidFill>
                <a:latin typeface="Calibri Light" pitchFamily="34" charset="0"/>
              </a:rPr>
              <a:t>López</a:t>
            </a:r>
            <a:r>
              <a:rPr lang="en-US" dirty="0" smtClean="0">
                <a:solidFill>
                  <a:srgbClr val="760519"/>
                </a:solidFill>
                <a:latin typeface="Calibri Light" pitchFamily="34" charset="0"/>
              </a:rPr>
              <a:t>-Portillo visits IPADE</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1196752"/>
            <a:ext cx="2666745" cy="3535272"/>
          </a:xfrm>
          <a:prstGeom prst="rect">
            <a:avLst/>
          </a:prstGeom>
        </p:spPr>
      </p:pic>
    </p:spTree>
    <p:extLst>
      <p:ext uri="{BB962C8B-B14F-4D97-AF65-F5344CB8AC3E}">
        <p14:creationId xmlns:p14="http://schemas.microsoft.com/office/powerpoint/2010/main" val="112488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512168"/>
          </a:xfrm>
        </p:spPr>
        <p:txBody>
          <a:bodyPr anchor="t">
            <a:normAutofit/>
          </a:bodyPr>
          <a:lstStyle/>
          <a:p>
            <a:pPr algn="just">
              <a:spcBef>
                <a:spcPts val="600"/>
              </a:spcBef>
              <a:spcAft>
                <a:spcPts val="600"/>
              </a:spcAft>
              <a:buClr>
                <a:srgbClr val="760519"/>
              </a:buClr>
            </a:pPr>
            <a:r>
              <a:rPr lang="en-US" sz="2000" dirty="0">
                <a:solidFill>
                  <a:srgbClr val="7A7973"/>
                </a:solidFill>
              </a:rPr>
              <a:t>Government-enterprises are not sustainable because they are not profitable, even if they care for the person and the environment. Next President, Miguel de la Madrid, sold and </a:t>
            </a:r>
            <a:r>
              <a:rPr lang="en-US" sz="2000" dirty="0" err="1">
                <a:solidFill>
                  <a:srgbClr val="7A7973"/>
                </a:solidFill>
              </a:rPr>
              <a:t>colsed</a:t>
            </a:r>
            <a:r>
              <a:rPr lang="en-US" sz="2000" dirty="0">
                <a:solidFill>
                  <a:srgbClr val="7A7973"/>
                </a:solidFill>
              </a:rPr>
              <a:t> all 1,400 government-enterprises.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The government-enterprise is not sustainable</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2660212"/>
            <a:ext cx="4320478" cy="2859244"/>
          </a:xfrm>
          <a:prstGeom prst="rect">
            <a:avLst/>
          </a:prstGeom>
        </p:spPr>
      </p:pic>
    </p:spTree>
    <p:extLst>
      <p:ext uri="{BB962C8B-B14F-4D97-AF65-F5344CB8AC3E}">
        <p14:creationId xmlns:p14="http://schemas.microsoft.com/office/powerpoint/2010/main" val="115631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412776"/>
            <a:ext cx="4186808" cy="4176464"/>
          </a:xfrm>
        </p:spPr>
        <p:txBody>
          <a:bodyPr anchor="t">
            <a:normAutofit/>
          </a:bodyPr>
          <a:lstStyle/>
          <a:p>
            <a:pPr algn="just">
              <a:spcBef>
                <a:spcPts val="600"/>
              </a:spcBef>
              <a:spcAft>
                <a:spcPts val="600"/>
              </a:spcAft>
              <a:buClr>
                <a:srgbClr val="760519"/>
              </a:buClr>
            </a:pPr>
            <a:r>
              <a:rPr lang="en-US" sz="2000" dirty="0">
                <a:solidFill>
                  <a:srgbClr val="7A7973"/>
                </a:solidFill>
              </a:rPr>
              <a:t>Israel is an interesting case because at the beginning government did not trust private companies. They generate government-enterprises and after several years they had poor economic results. They decided for a government and business alliance, with transparent rules for each side. Today Israel is a first world country.</a:t>
            </a:r>
            <a:endParaRPr lang="es-MX" dirty="0">
              <a:solidFill>
                <a:srgbClr val="7A7973"/>
              </a:solidFill>
            </a:endParaRPr>
          </a:p>
        </p:txBody>
      </p:sp>
      <p:sp>
        <p:nvSpPr>
          <p:cNvPr id="2" name="1 Título"/>
          <p:cNvSpPr>
            <a:spLocks noGrp="1"/>
          </p:cNvSpPr>
          <p:nvPr>
            <p:ph type="title"/>
          </p:nvPr>
        </p:nvSpPr>
        <p:spPr>
          <a:xfrm>
            <a:off x="395536" y="332656"/>
            <a:ext cx="8064896" cy="648072"/>
          </a:xfrm>
        </p:spPr>
        <p:txBody>
          <a:bodyPr>
            <a:normAutofit fontScale="90000"/>
          </a:bodyPr>
          <a:lstStyle/>
          <a:p>
            <a:pPr algn="l"/>
            <a:r>
              <a:rPr lang="en-US" dirty="0" smtClean="0">
                <a:solidFill>
                  <a:srgbClr val="760519"/>
                </a:solidFill>
                <a:latin typeface="Calibri Light" pitchFamily="34" charset="0"/>
              </a:rPr>
              <a:t>The government-enterprise is not sustainable, world wide</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6536" y="1389148"/>
            <a:ext cx="4095940" cy="2975956"/>
          </a:xfrm>
          <a:prstGeom prst="rect">
            <a:avLst/>
          </a:prstGeom>
        </p:spPr>
      </p:pic>
    </p:spTree>
    <p:extLst>
      <p:ext uri="{BB962C8B-B14F-4D97-AF65-F5344CB8AC3E}">
        <p14:creationId xmlns:p14="http://schemas.microsoft.com/office/powerpoint/2010/main" val="103211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584176"/>
          </a:xfrm>
        </p:spPr>
        <p:txBody>
          <a:bodyPr anchor="t">
            <a:normAutofit/>
          </a:bodyPr>
          <a:lstStyle/>
          <a:p>
            <a:pPr algn="just">
              <a:spcBef>
                <a:spcPts val="600"/>
              </a:spcBef>
              <a:spcAft>
                <a:spcPts val="600"/>
              </a:spcAft>
              <a:buClr>
                <a:srgbClr val="760519"/>
              </a:buClr>
            </a:pPr>
            <a:r>
              <a:rPr lang="en-US" sz="2000" dirty="0">
                <a:solidFill>
                  <a:srgbClr val="7A7973"/>
                </a:solidFill>
              </a:rPr>
              <a:t>The Wisdom Board Foundation has developed a new paradigm: The XXI Century Enterprise, a sustainable ZERO corruption organization. It is based in the neural networks research, using Einstein’s science.</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n-US" dirty="0" smtClean="0">
                <a:solidFill>
                  <a:srgbClr val="760519"/>
                </a:solidFill>
                <a:latin typeface="Calibri Light" pitchFamily="34" charset="0"/>
              </a:rPr>
              <a:t>The XXI Century Enterprise is a new paradigm</a:t>
            </a:r>
            <a:endParaRPr lang="en-US"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63" y="5984153"/>
            <a:ext cx="2235909"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2040" y="3068960"/>
            <a:ext cx="3744416" cy="2491284"/>
          </a:xfrm>
          <a:prstGeom prst="rect">
            <a:avLst/>
          </a:prstGeom>
        </p:spPr>
      </p:pic>
      <p:sp>
        <p:nvSpPr>
          <p:cNvPr id="8" name="7 Señal de prohibido"/>
          <p:cNvSpPr/>
          <p:nvPr/>
        </p:nvSpPr>
        <p:spPr>
          <a:xfrm>
            <a:off x="2771800" y="2746055"/>
            <a:ext cx="3096344" cy="3059209"/>
          </a:xfrm>
          <a:prstGeom prst="noSmoking">
            <a:avLst>
              <a:gd name="adj" fmla="val 9353"/>
            </a:avLst>
          </a:prstGeom>
          <a:solidFill>
            <a:srgbClr val="760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763876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262</TotalTime>
  <Words>448</Words>
  <Application>Microsoft Office PowerPoint</Application>
  <PresentationFormat>Presentación en pantalla (4:3)</PresentationFormat>
  <Paragraphs>22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Compuesto</vt:lpstr>
      <vt:lpstr>We are losing freedom in the enterprise</vt:lpstr>
      <vt:lpstr>There is a contradiction in the free enterprise</vt:lpstr>
      <vt:lpstr>Government attacks the enterprise</vt:lpstr>
      <vt:lpstr>Government generates government-enterprises</vt:lpstr>
      <vt:lpstr>The oil boom makes us a rich country</vt:lpstr>
      <vt:lpstr>President José López-Portillo visits IPADE</vt:lpstr>
      <vt:lpstr>The government-enterprise is not sustainable</vt:lpstr>
      <vt:lpstr>The government-enterprise is not sustainable, world wide</vt:lpstr>
      <vt:lpstr>The XXI Century Enterprise is a new paradigm</vt:lpstr>
      <vt:lpstr>Internationalization process</vt:lpstr>
      <vt:lpstr>Mexico, spark for all the world</vt:lpstr>
    </vt:vector>
  </TitlesOfParts>
  <Company>SQM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investigación y el futuro de la humanidad</dc:title>
  <dc:creator>Diego Reyes</dc:creator>
  <cp:lastModifiedBy>Diego Reyes</cp:lastModifiedBy>
  <cp:revision>26</cp:revision>
  <dcterms:created xsi:type="dcterms:W3CDTF">2017-08-01T22:30:02Z</dcterms:created>
  <dcterms:modified xsi:type="dcterms:W3CDTF">2017-08-11T19:09:32Z</dcterms:modified>
</cp:coreProperties>
</file>