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60519"/>
    <a:srgbClr val="7A79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72" y="-3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6" name="Title 15"/>
          <p:cNvSpPr>
            <a:spLocks noGrp="1"/>
          </p:cNvSpPr>
          <p:nvPr>
            <p:ph type="title"/>
          </p:nvPr>
        </p:nvSpPr>
        <p:spPr>
          <a:xfrm>
            <a:off x="2438400" y="1447800"/>
            <a:ext cx="3962400" cy="2133600"/>
          </a:xfrm>
        </p:spPr>
        <p:txBody>
          <a:bodyPr anchor="b"/>
          <a:lstStyle/>
          <a:p>
            <a:r>
              <a:rPr lang="es-ES" smtClean="0"/>
              <a:t>Haga clic para modificar el estilo de título del patrón</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FE41C934-846D-48C2-8907-B91E0FD08C08}" type="datetimeFigureOut">
              <a:rPr lang="es-MX" smtClean="0"/>
              <a:t>10/08/2017</a:t>
            </a:fld>
            <a:endParaRPr lang="es-MX"/>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a:xfrm>
            <a:off x="3581400" y="6296248"/>
            <a:ext cx="2820987" cy="152400"/>
          </a:xfrm>
        </p:spPr>
        <p:txBody>
          <a:bodyPr/>
          <a:lstStyle/>
          <a:p>
            <a:endParaRPr lang="es-MX"/>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FE41C934-846D-48C2-8907-B91E0FD08C08}" type="datetimeFigureOut">
              <a:rPr lang="es-MX" smtClean="0"/>
              <a:t>10/08/2017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FE41C934-846D-48C2-8907-B91E0FD08C08}" type="datetimeFigureOut">
              <a:rPr lang="es-MX" smtClean="0"/>
              <a:t>10/08/2017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6" name="Title 15"/>
          <p:cNvSpPr>
            <a:spLocks noGrp="1"/>
          </p:cNvSpPr>
          <p:nvPr>
            <p:ph type="title"/>
          </p:nvPr>
        </p:nvSpPr>
        <p:spPr/>
        <p:txBody>
          <a:bodyPr/>
          <a:lstStyle/>
          <a:p>
            <a:r>
              <a:rPr lang="es-ES" smtClean="0"/>
              <a:t>Haga clic para modificar el estilo de título del patrón</a:t>
            </a:r>
            <a:endParaRPr lang="en-US"/>
          </a:p>
        </p:txBody>
      </p:sp>
      <p:sp>
        <p:nvSpPr>
          <p:cNvPr id="10" name="Date Placeholder 9"/>
          <p:cNvSpPr>
            <a:spLocks noGrp="1"/>
          </p:cNvSpPr>
          <p:nvPr>
            <p:ph type="dt" sz="half" idx="10"/>
          </p:nvPr>
        </p:nvSpPr>
        <p:spPr/>
        <p:txBody>
          <a:bodyPr/>
          <a:lstStyle/>
          <a:p>
            <a:fld id="{FE41C934-846D-48C2-8907-B91E0FD08C08}" type="datetimeFigureOut">
              <a:rPr lang="es-MX" smtClean="0"/>
              <a:t>10/08/2017</a:t>
            </a:fld>
            <a:endParaRPr lang="es-MX"/>
          </a:p>
        </p:txBody>
      </p:sp>
      <p:sp>
        <p:nvSpPr>
          <p:cNvPr id="11" name="Slide Number Placeholder 10"/>
          <p:cNvSpPr>
            <a:spLocks noGrp="1"/>
          </p:cNvSpPr>
          <p:nvPr>
            <p:ph type="sldNum" sz="quarter" idx="11"/>
          </p:nvPr>
        </p:nvSpPr>
        <p:spPr/>
        <p:txBody>
          <a:bodyPr/>
          <a:lstStyle/>
          <a:p>
            <a:fld id="{0C32B51C-66B4-47B7-BB44-1FBF272ABCC7}" type="slidenum">
              <a:rPr lang="es-MX" smtClean="0"/>
              <a:t>‹Nº›</a:t>
            </a:fld>
            <a:endParaRPr lang="es-MX"/>
          </a:p>
        </p:txBody>
      </p:sp>
      <p:sp>
        <p:nvSpPr>
          <p:cNvPr id="12" name="Footer Placeholder 11"/>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FE41C934-846D-48C2-8907-B91E0FD08C08}" type="datetimeFigureOut">
              <a:rPr lang="es-MX" smtClean="0"/>
              <a:t>10/08/2017</a:t>
            </a:fld>
            <a:endParaRPr lang="es-MX"/>
          </a:p>
        </p:txBody>
      </p:sp>
      <p:sp>
        <p:nvSpPr>
          <p:cNvPr id="13" name="Slide Number Placeholder 12"/>
          <p:cNvSpPr>
            <a:spLocks noGrp="1"/>
          </p:cNvSpPr>
          <p:nvPr>
            <p:ph type="sldNum" sz="quarter" idx="11"/>
          </p:nvPr>
        </p:nvSpPr>
        <p:spPr>
          <a:xfrm>
            <a:off x="4116388" y="6400800"/>
            <a:ext cx="533400" cy="152400"/>
          </a:xfrm>
        </p:spPr>
        <p:txBody>
          <a:bodyPr/>
          <a:lstStyle/>
          <a:p>
            <a:fld id="{0C32B51C-66B4-47B7-BB44-1FBF272ABCC7}" type="slidenum">
              <a:rPr lang="es-MX" smtClean="0"/>
              <a:t>‹Nº›</a:t>
            </a:fld>
            <a:endParaRPr lang="es-MX"/>
          </a:p>
        </p:txBody>
      </p:sp>
      <p:sp>
        <p:nvSpPr>
          <p:cNvPr id="14" name="Footer Placeholder 13"/>
          <p:cNvSpPr>
            <a:spLocks noGrp="1"/>
          </p:cNvSpPr>
          <p:nvPr>
            <p:ph type="ftr" sz="quarter" idx="12"/>
          </p:nvPr>
        </p:nvSpPr>
        <p:spPr>
          <a:xfrm>
            <a:off x="838200" y="6296248"/>
            <a:ext cx="2820987" cy="152400"/>
          </a:xfrm>
        </p:spPr>
        <p:txBody>
          <a:bodyPr/>
          <a:lstStyle/>
          <a:p>
            <a:endParaRPr lang="es-MX"/>
          </a:p>
        </p:txBody>
      </p:sp>
      <p:sp>
        <p:nvSpPr>
          <p:cNvPr id="15" name="Title 14"/>
          <p:cNvSpPr>
            <a:spLocks noGrp="1"/>
          </p:cNvSpPr>
          <p:nvPr>
            <p:ph type="title"/>
          </p:nvPr>
        </p:nvSpPr>
        <p:spPr>
          <a:xfrm>
            <a:off x="457200" y="1828800"/>
            <a:ext cx="3200400" cy="1752600"/>
          </a:xfrm>
        </p:spPr>
        <p:txBody>
          <a:bodyPr anchor="b"/>
          <a:lstStyle/>
          <a:p>
            <a:r>
              <a:rPr lang="es-ES" smtClean="0"/>
              <a:t>Haga clic para modificar el estilo de título del patrón</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s-ES" smtClean="0"/>
              <a:t>Haga clic para modificar el estilo de texto del patrón</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Title 1"/>
          <p:cNvSpPr>
            <a:spLocks noGrp="1"/>
          </p:cNvSpPr>
          <p:nvPr>
            <p:ph type="title"/>
          </p:nvPr>
        </p:nvSpPr>
        <p:spPr>
          <a:xfrm>
            <a:off x="4876800" y="457200"/>
            <a:ext cx="2819400" cy="5714999"/>
          </a:xfrm>
        </p:spPr>
        <p:txBody>
          <a:bodyPr/>
          <a:lstStyle/>
          <a:p>
            <a:r>
              <a:rPr lang="es-ES" smtClean="0"/>
              <a:t>Haga clic para modificar el estilo de título del patrón</a:t>
            </a:r>
            <a:endParaRPr lang="en-US"/>
          </a:p>
        </p:txBody>
      </p:sp>
      <p:sp>
        <p:nvSpPr>
          <p:cNvPr id="9" name="Date Placeholder 8"/>
          <p:cNvSpPr>
            <a:spLocks noGrp="1"/>
          </p:cNvSpPr>
          <p:nvPr>
            <p:ph type="dt" sz="half" idx="10"/>
          </p:nvPr>
        </p:nvSpPr>
        <p:spPr/>
        <p:txBody>
          <a:bodyPr/>
          <a:lstStyle/>
          <a:p>
            <a:fld id="{FE41C934-846D-48C2-8907-B91E0FD08C08}" type="datetimeFigureOut">
              <a:rPr lang="es-MX" smtClean="0"/>
              <a:t>10/08/2017</a:t>
            </a:fld>
            <a:endParaRPr lang="es-MX"/>
          </a:p>
        </p:txBody>
      </p:sp>
      <p:sp>
        <p:nvSpPr>
          <p:cNvPr id="13" name="Slide Number Placeholder 12"/>
          <p:cNvSpPr>
            <a:spLocks noGrp="1"/>
          </p:cNvSpPr>
          <p:nvPr>
            <p:ph type="sldNum" sz="quarter" idx="11"/>
          </p:nvPr>
        </p:nvSpPr>
        <p:spPr/>
        <p:txBody>
          <a:bodyPr/>
          <a:lstStyle/>
          <a:p>
            <a:fld id="{0C32B51C-66B4-47B7-BB44-1FBF272ABCC7}" type="slidenum">
              <a:rPr lang="es-MX" smtClean="0"/>
              <a:t>‹Nº›</a:t>
            </a:fld>
            <a:endParaRPr lang="es-MX"/>
          </a:p>
        </p:txBody>
      </p:sp>
      <p:sp>
        <p:nvSpPr>
          <p:cNvPr id="14" name="Footer Placeholder 13"/>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1" name="Title 1"/>
          <p:cNvSpPr>
            <a:spLocks noGrp="1"/>
          </p:cNvSpPr>
          <p:nvPr>
            <p:ph type="title"/>
          </p:nvPr>
        </p:nvSpPr>
        <p:spPr>
          <a:xfrm>
            <a:off x="4876800" y="457200"/>
            <a:ext cx="2819400" cy="5714999"/>
          </a:xfrm>
        </p:spPr>
        <p:txBody>
          <a:bodyPr/>
          <a:lstStyle/>
          <a:p>
            <a:r>
              <a:rPr lang="es-ES" smtClean="0"/>
              <a:t>Haga clic para modificar el estilo de título del patrón</a:t>
            </a:r>
            <a:endParaRPr lang="en-US"/>
          </a:p>
        </p:txBody>
      </p:sp>
      <p:sp>
        <p:nvSpPr>
          <p:cNvPr id="12" name="Date Placeholder 11"/>
          <p:cNvSpPr>
            <a:spLocks noGrp="1"/>
          </p:cNvSpPr>
          <p:nvPr>
            <p:ph type="dt" sz="half" idx="10"/>
          </p:nvPr>
        </p:nvSpPr>
        <p:spPr/>
        <p:txBody>
          <a:bodyPr/>
          <a:lstStyle/>
          <a:p>
            <a:fld id="{FE41C934-846D-48C2-8907-B91E0FD08C08}" type="datetimeFigureOut">
              <a:rPr lang="es-MX" smtClean="0"/>
              <a:t>10/08/2017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6" name="Footer Placeholder 15"/>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s-ES" smtClean="0"/>
              <a:t>Haga clic para modificar el estilo de título del patrón</a:t>
            </a:r>
            <a:endParaRPr lang="en-US" dirty="0"/>
          </a:p>
        </p:txBody>
      </p:sp>
      <p:sp>
        <p:nvSpPr>
          <p:cNvPr id="9" name="Date Placeholder 8"/>
          <p:cNvSpPr>
            <a:spLocks noGrp="1"/>
          </p:cNvSpPr>
          <p:nvPr>
            <p:ph type="dt" sz="half" idx="10"/>
          </p:nvPr>
        </p:nvSpPr>
        <p:spPr/>
        <p:txBody>
          <a:bodyPr/>
          <a:lstStyle/>
          <a:p>
            <a:fld id="{FE41C934-846D-48C2-8907-B91E0FD08C08}" type="datetimeFigureOut">
              <a:rPr lang="es-MX" smtClean="0"/>
              <a:t>10/08/2017</a:t>
            </a:fld>
            <a:endParaRPr lang="es-MX"/>
          </a:p>
        </p:txBody>
      </p:sp>
      <p:sp>
        <p:nvSpPr>
          <p:cNvPr id="10" name="Slide Number Placeholder 9"/>
          <p:cNvSpPr>
            <a:spLocks noGrp="1"/>
          </p:cNvSpPr>
          <p:nvPr>
            <p:ph type="sldNum" sz="quarter" idx="11"/>
          </p:nvPr>
        </p:nvSpPr>
        <p:spPr/>
        <p:txBody>
          <a:bodyPr/>
          <a:lstStyle/>
          <a:p>
            <a:fld id="{0C32B51C-66B4-47B7-BB44-1FBF272ABCC7}" type="slidenum">
              <a:rPr lang="es-MX" smtClean="0"/>
              <a:t>‹Nº›</a:t>
            </a:fld>
            <a:endParaRPr lang="es-MX"/>
          </a:p>
        </p:txBody>
      </p:sp>
      <p:sp>
        <p:nvSpPr>
          <p:cNvPr id="11" name="Footer Placeholder 10"/>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FE41C934-846D-48C2-8907-B91E0FD08C08}" type="datetimeFigureOut">
              <a:rPr lang="es-MX" smtClean="0"/>
              <a:t>10/08/2017</a:t>
            </a:fld>
            <a:endParaRPr lang="es-MX"/>
          </a:p>
        </p:txBody>
      </p:sp>
      <p:sp>
        <p:nvSpPr>
          <p:cNvPr id="9" name="Slide Number Placeholder 8"/>
          <p:cNvSpPr>
            <a:spLocks noGrp="1"/>
          </p:cNvSpPr>
          <p:nvPr>
            <p:ph type="sldNum" sz="quarter" idx="11"/>
          </p:nvPr>
        </p:nvSpPr>
        <p:spPr/>
        <p:txBody>
          <a:bodyPr/>
          <a:lstStyle/>
          <a:p>
            <a:fld id="{0C32B51C-66B4-47B7-BB44-1FBF272ABCC7}" type="slidenum">
              <a:rPr lang="es-MX" smtClean="0"/>
              <a:t>‹Nº›</a:t>
            </a:fld>
            <a:endParaRPr lang="es-MX"/>
          </a:p>
        </p:txBody>
      </p:sp>
      <p:sp>
        <p:nvSpPr>
          <p:cNvPr id="10" name="Footer Placeholder 9"/>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5" name="Date Placeholder 14"/>
          <p:cNvSpPr>
            <a:spLocks noGrp="1"/>
          </p:cNvSpPr>
          <p:nvPr>
            <p:ph type="dt" sz="half" idx="10"/>
          </p:nvPr>
        </p:nvSpPr>
        <p:spPr/>
        <p:txBody>
          <a:bodyPr/>
          <a:lstStyle/>
          <a:p>
            <a:fld id="{FE41C934-846D-48C2-8907-B91E0FD08C08}" type="datetimeFigureOut">
              <a:rPr lang="es-MX" smtClean="0"/>
              <a:t>10/08/2017</a:t>
            </a:fld>
            <a:endParaRPr lang="es-MX"/>
          </a:p>
        </p:txBody>
      </p:sp>
      <p:sp>
        <p:nvSpPr>
          <p:cNvPr id="16" name="Slide Number Placeholder 15"/>
          <p:cNvSpPr>
            <a:spLocks noGrp="1"/>
          </p:cNvSpPr>
          <p:nvPr>
            <p:ph type="sldNum" sz="quarter" idx="11"/>
          </p:nvPr>
        </p:nvSpPr>
        <p:spPr/>
        <p:txBody>
          <a:bodyPr/>
          <a:lstStyle/>
          <a:p>
            <a:fld id="{0C32B51C-66B4-47B7-BB44-1FBF272ABCC7}" type="slidenum">
              <a:rPr lang="es-MX" smtClean="0"/>
              <a:t>‹Nº›</a:t>
            </a:fld>
            <a:endParaRPr lang="es-MX"/>
          </a:p>
        </p:txBody>
      </p:sp>
      <p:sp>
        <p:nvSpPr>
          <p:cNvPr id="17" name="Footer Placeholder 16"/>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6" name="Date Placeholder 15"/>
          <p:cNvSpPr>
            <a:spLocks noGrp="1"/>
          </p:cNvSpPr>
          <p:nvPr>
            <p:ph type="dt" sz="half" idx="10"/>
          </p:nvPr>
        </p:nvSpPr>
        <p:spPr/>
        <p:txBody>
          <a:bodyPr/>
          <a:lstStyle/>
          <a:p>
            <a:fld id="{FE41C934-846D-48C2-8907-B91E0FD08C08}" type="datetimeFigureOut">
              <a:rPr lang="es-MX" smtClean="0"/>
              <a:t>10/08/2017</a:t>
            </a:fld>
            <a:endParaRPr lang="es-MX"/>
          </a:p>
        </p:txBody>
      </p:sp>
      <p:sp>
        <p:nvSpPr>
          <p:cNvPr id="17" name="Slide Number Placeholder 16"/>
          <p:cNvSpPr>
            <a:spLocks noGrp="1"/>
          </p:cNvSpPr>
          <p:nvPr>
            <p:ph type="sldNum" sz="quarter" idx="11"/>
          </p:nvPr>
        </p:nvSpPr>
        <p:spPr/>
        <p:txBody>
          <a:bodyPr/>
          <a:lstStyle/>
          <a:p>
            <a:fld id="{0C32B51C-66B4-47B7-BB44-1FBF272ABCC7}" type="slidenum">
              <a:rPr lang="es-MX" smtClean="0"/>
              <a:t>‹Nº›</a:t>
            </a:fld>
            <a:endParaRPr lang="es-MX"/>
          </a:p>
        </p:txBody>
      </p:sp>
      <p:sp>
        <p:nvSpPr>
          <p:cNvPr id="18" name="Footer Placeholder 17"/>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0C32B51C-66B4-47B7-BB44-1FBF272ABCC7}" type="slidenum">
              <a:rPr lang="es-MX" smtClean="0"/>
              <a:t>‹Nº›</a:t>
            </a:fld>
            <a:endParaRPr lang="es-MX"/>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FE41C934-846D-48C2-8907-B91E0FD08C08}" type="datetimeFigureOut">
              <a:rPr lang="es-MX" smtClean="0"/>
              <a:t>10/08/2017</a:t>
            </a:fld>
            <a:endParaRPr lang="es-MX"/>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lang="es-MX"/>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contrast="40000"/>
                    </a14:imgEffect>
                  </a14:imgLayer>
                </a14:imgProps>
              </a:ext>
              <a:ext uri="{28A0092B-C50C-407E-A947-70E740481C1C}">
                <a14:useLocalDpi xmlns:a14="http://schemas.microsoft.com/office/drawing/2010/main" val="0"/>
              </a:ext>
            </a:extLst>
          </a:blip>
          <a:srcRect l="40470"/>
          <a:stretch/>
        </p:blipFill>
        <p:spPr>
          <a:xfrm rot="10800000">
            <a:off x="0" y="0"/>
            <a:ext cx="6804248" cy="6858000"/>
          </a:xfrm>
          <a:prstGeom prst="rect">
            <a:avLst/>
          </a:prstGeom>
        </p:spPr>
      </p:pic>
      <p:sp>
        <p:nvSpPr>
          <p:cNvPr id="3" name="2 Subtítulo"/>
          <p:cNvSpPr>
            <a:spLocks noGrp="1"/>
          </p:cNvSpPr>
          <p:nvPr>
            <p:ph type="subTitle" idx="1"/>
          </p:nvPr>
        </p:nvSpPr>
        <p:spPr>
          <a:xfrm>
            <a:off x="1587624" y="3429000"/>
            <a:ext cx="4856584" cy="550912"/>
          </a:xfrm>
        </p:spPr>
        <p:txBody>
          <a:bodyPr>
            <a:normAutofit/>
          </a:bodyPr>
          <a:lstStyle/>
          <a:p>
            <a:r>
              <a:rPr lang="pt-BR" sz="2400" dirty="0" smtClean="0">
                <a:solidFill>
                  <a:srgbClr val="7A7973"/>
                </a:solidFill>
                <a:latin typeface="Calibri Light" pitchFamily="34" charset="0"/>
              </a:rPr>
              <a:t>Rodolfo </a:t>
            </a:r>
            <a:r>
              <a:rPr lang="es-MX" sz="2400" dirty="0" err="1" smtClean="0">
                <a:solidFill>
                  <a:srgbClr val="7A7973"/>
                </a:solidFill>
                <a:latin typeface="Calibri Light" pitchFamily="34" charset="0"/>
              </a:rPr>
              <a:t>Luthe</a:t>
            </a:r>
            <a:r>
              <a:rPr lang="pt-BR" sz="2400" dirty="0" smtClean="0">
                <a:solidFill>
                  <a:srgbClr val="7A7973"/>
                </a:solidFill>
                <a:latin typeface="Calibri Light" pitchFamily="34" charset="0"/>
              </a:rPr>
              <a:t>, </a:t>
            </a:r>
            <a:r>
              <a:rPr lang="en-US" sz="2400" dirty="0" smtClean="0">
                <a:solidFill>
                  <a:srgbClr val="7A7973"/>
                </a:solidFill>
                <a:latin typeface="Calibri Light" pitchFamily="34" charset="0"/>
              </a:rPr>
              <a:t>Researcher</a:t>
            </a:r>
            <a:r>
              <a:rPr lang="pt-BR" sz="2400" dirty="0" smtClean="0">
                <a:solidFill>
                  <a:srgbClr val="7A7973"/>
                </a:solidFill>
                <a:latin typeface="Calibri Light" pitchFamily="34" charset="0"/>
              </a:rPr>
              <a:t>, </a:t>
            </a:r>
            <a:r>
              <a:rPr lang="pt-BR" sz="2400" dirty="0" err="1" smtClean="0">
                <a:solidFill>
                  <a:srgbClr val="7A7973"/>
                </a:solidFill>
                <a:latin typeface="Calibri Light" pitchFamily="34" charset="0"/>
              </a:rPr>
              <a:t>Ph</a:t>
            </a:r>
            <a:r>
              <a:rPr lang="pt-BR" sz="2400" dirty="0" smtClean="0">
                <a:solidFill>
                  <a:srgbClr val="7A7973"/>
                </a:solidFill>
                <a:latin typeface="Calibri Light" pitchFamily="34" charset="0"/>
              </a:rPr>
              <a:t>. D.</a:t>
            </a:r>
            <a:endParaRPr lang="es-MX" sz="2400" dirty="0">
              <a:solidFill>
                <a:srgbClr val="7A7973"/>
              </a:solidFill>
              <a:latin typeface="Calibri Light" pitchFamily="34" charset="0"/>
            </a:endParaRPr>
          </a:p>
        </p:txBody>
      </p:sp>
      <p:sp>
        <p:nvSpPr>
          <p:cNvPr id="2" name="1 Título"/>
          <p:cNvSpPr>
            <a:spLocks noGrp="1"/>
          </p:cNvSpPr>
          <p:nvPr>
            <p:ph type="title"/>
          </p:nvPr>
        </p:nvSpPr>
        <p:spPr>
          <a:xfrm>
            <a:off x="467544" y="2132856"/>
            <a:ext cx="5933256" cy="1232520"/>
          </a:xfrm>
        </p:spPr>
        <p:txBody>
          <a:bodyPr>
            <a:normAutofit fontScale="90000"/>
          </a:bodyPr>
          <a:lstStyle/>
          <a:p>
            <a:r>
              <a:rPr lang="en-US" sz="2700" dirty="0" smtClean="0">
                <a:solidFill>
                  <a:srgbClr val="760519"/>
                </a:solidFill>
                <a:latin typeface="Calibri Light" pitchFamily="34" charset="0"/>
              </a:rPr>
              <a:t>Process manual: The XXI Century Enterprise</a:t>
            </a:r>
            <a:br>
              <a:rPr lang="en-US" sz="2700" dirty="0" smtClean="0">
                <a:solidFill>
                  <a:srgbClr val="760519"/>
                </a:solidFill>
                <a:latin typeface="Calibri Light" pitchFamily="34" charset="0"/>
              </a:rPr>
            </a:br>
            <a:r>
              <a:rPr lang="en-US" sz="4000" dirty="0" smtClean="0">
                <a:solidFill>
                  <a:srgbClr val="760519"/>
                </a:solidFill>
                <a:latin typeface="Calibri Light" pitchFamily="34" charset="0"/>
              </a:rPr>
              <a:t>Caring for the person</a:t>
            </a:r>
            <a:endParaRPr lang="en-US" sz="40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04248" y="0"/>
            <a:ext cx="2376264" cy="6858000"/>
          </a:xfrm>
          <a:prstGeom prst="rect">
            <a:avLst/>
          </a:prstGeom>
        </p:spPr>
      </p:pic>
      <p:pic>
        <p:nvPicPr>
          <p:cNvPr id="7" name="6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3500" y="352841"/>
            <a:ext cx="2235909" cy="1203951"/>
          </a:xfrm>
          <a:prstGeom prst="rect">
            <a:avLst/>
          </a:prstGeom>
        </p:spPr>
      </p:pic>
      <p:pic>
        <p:nvPicPr>
          <p:cNvPr id="8" name="7 Imagen"/>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64856" y="394031"/>
            <a:ext cx="4023368" cy="762002"/>
          </a:xfrm>
          <a:prstGeom prst="rect">
            <a:avLst/>
          </a:prstGeom>
        </p:spPr>
      </p:pic>
    </p:spTree>
    <p:extLst>
      <p:ext uri="{BB962C8B-B14F-4D97-AF65-F5344CB8AC3E}">
        <p14:creationId xmlns:p14="http://schemas.microsoft.com/office/powerpoint/2010/main" val="4133056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139136" cy="5119463"/>
          </a:xfrm>
        </p:spPr>
        <p:txBody>
          <a:bodyPr anchor="t">
            <a:normAutofit/>
          </a:bodyPr>
          <a:lstStyle/>
          <a:p>
            <a:pPr algn="just">
              <a:spcBef>
                <a:spcPts val="600"/>
              </a:spcBef>
              <a:spcAft>
                <a:spcPts val="600"/>
              </a:spcAft>
              <a:buClr>
                <a:srgbClr val="760519"/>
              </a:buClr>
            </a:pPr>
            <a:r>
              <a:rPr lang="en-US" sz="2000" dirty="0">
                <a:solidFill>
                  <a:srgbClr val="7A7973"/>
                </a:solidFill>
              </a:rPr>
              <a:t>The only way to live in a sustainable country is if all the organizations are sustainable, specially the enterprises generating wealth</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To be sustainable implies caring for the person, the environment and the profit, considering the person, the family and the company</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XXI Century Enterprise is a sustainable organization formed by sustainable families, with the family members being sustainable</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One conclusion is that a sustainable country needs all citizens to be sustainable.</a:t>
            </a:r>
            <a:endParaRPr lang="es-MX" sz="2000" dirty="0" smtClean="0">
              <a:solidFill>
                <a:srgbClr val="7A7973"/>
              </a:solidFill>
            </a:endParaRPr>
          </a:p>
        </p:txBody>
      </p:sp>
      <p:sp>
        <p:nvSpPr>
          <p:cNvPr id="2" name="1 Título"/>
          <p:cNvSpPr>
            <a:spLocks noGrp="1"/>
          </p:cNvSpPr>
          <p:nvPr>
            <p:ph type="title"/>
          </p:nvPr>
        </p:nvSpPr>
        <p:spPr>
          <a:xfrm>
            <a:off x="395536" y="332656"/>
            <a:ext cx="8136904" cy="648072"/>
          </a:xfrm>
        </p:spPr>
        <p:txBody>
          <a:bodyPr>
            <a:normAutofit fontScale="90000"/>
          </a:bodyPr>
          <a:lstStyle/>
          <a:p>
            <a:pPr algn="l"/>
            <a:r>
              <a:rPr lang="en-US" dirty="0" smtClean="0">
                <a:solidFill>
                  <a:srgbClr val="760519"/>
                </a:solidFill>
                <a:latin typeface="Calibri Light" pitchFamily="34" charset="0"/>
              </a:rPr>
              <a:t>A country is sustainable only if the enterprises are sustainable</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5367568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427168" cy="5119463"/>
          </a:xfrm>
        </p:spPr>
        <p:txBody>
          <a:bodyPr anchor="t">
            <a:normAutofit/>
          </a:bodyPr>
          <a:lstStyle/>
          <a:p>
            <a:pPr algn="just">
              <a:spcBef>
                <a:spcPts val="600"/>
              </a:spcBef>
              <a:spcAft>
                <a:spcPts val="600"/>
              </a:spcAft>
              <a:buClr>
                <a:srgbClr val="760519"/>
              </a:buClr>
            </a:pPr>
            <a:r>
              <a:rPr lang="en-US" sz="2000" dirty="0">
                <a:solidFill>
                  <a:srgbClr val="7A7973"/>
                </a:solidFill>
              </a:rPr>
              <a:t>The internationalization process is an opportunity allowing us to </a:t>
            </a:r>
            <a:r>
              <a:rPr lang="en-US" sz="2000" dirty="0" smtClean="0">
                <a:solidFill>
                  <a:srgbClr val="7A7973"/>
                </a:solidFill>
              </a:rPr>
              <a:t>participate </a:t>
            </a:r>
            <a:r>
              <a:rPr lang="en-US" sz="2000" dirty="0">
                <a:solidFill>
                  <a:srgbClr val="7A7973"/>
                </a:solidFill>
              </a:rPr>
              <a:t>in value added project, because we have a solution to more than twenty world wide </a:t>
            </a:r>
            <a:r>
              <a:rPr lang="en-US" sz="2000" dirty="0" smtClean="0">
                <a:solidFill>
                  <a:srgbClr val="7A7973"/>
                </a:solidFill>
              </a:rPr>
              <a:t>challenges</a:t>
            </a:r>
          </a:p>
          <a:p>
            <a:pPr algn="just">
              <a:spcBef>
                <a:spcPts val="600"/>
              </a:spcBef>
              <a:spcAft>
                <a:spcPts val="600"/>
              </a:spcAft>
              <a:buClr>
                <a:srgbClr val="760519"/>
              </a:buClr>
            </a:pPr>
            <a:r>
              <a:rPr lang="en-US" sz="2000" dirty="0">
                <a:solidFill>
                  <a:srgbClr val="7A7973"/>
                </a:solidFill>
              </a:rPr>
              <a:t>In our research we have developed the corresponding mathematical models, using high technology with the technological platforms available</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We have the opportunity to integrate all the interested persons, participating in collective neural networks oriented to solve the challenges under consideration, with the support of Einstein’s science</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There is a possibility that Mexico may be the spark for these challenges solution, world wide.</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Mexico, spark for all the world</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3884608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spcBef>
                <a:spcPts val="600"/>
              </a:spcBef>
              <a:spcAft>
                <a:spcPts val="600"/>
              </a:spcAft>
              <a:buClr>
                <a:srgbClr val="760519"/>
              </a:buClr>
            </a:pPr>
            <a:r>
              <a:rPr lang="en-US" sz="2000" dirty="0">
                <a:solidFill>
                  <a:srgbClr val="7A7973"/>
                </a:solidFill>
              </a:rPr>
              <a:t>The Club’s </a:t>
            </a:r>
            <a:r>
              <a:rPr lang="en-US" sz="2000" dirty="0" smtClean="0">
                <a:solidFill>
                  <a:srgbClr val="7A7973"/>
                </a:solidFill>
              </a:rPr>
              <a:t>inscription </a:t>
            </a:r>
            <a:r>
              <a:rPr lang="en-US" sz="2000" dirty="0">
                <a:solidFill>
                  <a:srgbClr val="7A7973"/>
                </a:solidFill>
              </a:rPr>
              <a:t>is free and we are inviting you to the best experience: building a first world </a:t>
            </a:r>
            <a:r>
              <a:rPr lang="en-US" sz="2000" dirty="0" smtClean="0">
                <a:solidFill>
                  <a:srgbClr val="7A7973"/>
                </a:solidFill>
              </a:rPr>
              <a:t>country.</a:t>
            </a:r>
            <a:br>
              <a:rPr lang="en-US" sz="2000" dirty="0" smtClean="0">
                <a:solidFill>
                  <a:srgbClr val="7A7973"/>
                </a:solidFill>
              </a:rPr>
            </a:br>
            <a:r>
              <a:rPr lang="en-US" sz="2000" dirty="0" smtClean="0">
                <a:solidFill>
                  <a:srgbClr val="7A7973"/>
                </a:solidFill>
              </a:rPr>
              <a:t>Information </a:t>
            </a:r>
            <a:r>
              <a:rPr lang="en-US" sz="2000" dirty="0">
                <a:solidFill>
                  <a:srgbClr val="7A7973"/>
                </a:solidFill>
              </a:rPr>
              <a:t>in </a:t>
            </a:r>
            <a:r>
              <a:rPr lang="en-US" sz="2000" dirty="0" smtClean="0">
                <a:solidFill>
                  <a:srgbClr val="760519"/>
                </a:solidFill>
              </a:rPr>
              <a:t>www.fundacionjoven.org</a:t>
            </a:r>
            <a:r>
              <a:rPr lang="en-US" sz="2000" dirty="0">
                <a:solidFill>
                  <a:srgbClr val="7A7973"/>
                </a:solidFill>
              </a:rPr>
              <a:t>   </a:t>
            </a:r>
            <a:endParaRPr lang="es-MX" dirty="0">
              <a:solidFill>
                <a:srgbClr val="7A7973"/>
              </a:solidFill>
            </a:endParaRPr>
          </a:p>
        </p:txBody>
      </p:sp>
      <p:sp>
        <p:nvSpPr>
          <p:cNvPr id="2" name="1 Título"/>
          <p:cNvSpPr>
            <a:spLocks noGrp="1"/>
          </p:cNvSpPr>
          <p:nvPr>
            <p:ph type="title"/>
          </p:nvPr>
        </p:nvSpPr>
        <p:spPr>
          <a:xfrm>
            <a:off x="395536" y="332656"/>
            <a:ext cx="7992888" cy="648072"/>
          </a:xfrm>
        </p:spPr>
        <p:txBody>
          <a:bodyPr>
            <a:normAutofit fontScale="90000"/>
          </a:bodyPr>
          <a:lstStyle/>
          <a:p>
            <a:pPr algn="l"/>
            <a:r>
              <a:rPr lang="en-US" dirty="0" smtClean="0">
                <a:solidFill>
                  <a:srgbClr val="760519"/>
                </a:solidFill>
                <a:latin typeface="Calibri Light" pitchFamily="34" charset="0"/>
              </a:rPr>
              <a:t>The action is THIS Club: I don’t want THIS in my country</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28247948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Caring for the person is a very important subject in the XXI Century Enterprise project, a ZERO corruption organization. Also, the challenges in our society can be solved, succeeding in the vision: We want to live in a first world country, with a dignified quality of life for everybody</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required condition in caring for the person is the Top Management commitment in advancing towards the XXI Century Enterprise vision, looking for the human being happiness, developing and harmonizing spirit, mind and body</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mission considers the society challenges, giving them a solution and executing a plan to solve them, because the enterprise has the capacity to solve </a:t>
            </a:r>
            <a:r>
              <a:rPr lang="en-US" sz="2000" dirty="0" smtClean="0">
                <a:solidFill>
                  <a:srgbClr val="7A7973"/>
                </a:solidFill>
              </a:rPr>
              <a:t>successfully </a:t>
            </a:r>
            <a:r>
              <a:rPr lang="en-US" sz="2000" dirty="0">
                <a:solidFill>
                  <a:srgbClr val="7A7973"/>
                </a:solidFill>
              </a:rPr>
              <a:t>such threats.</a:t>
            </a:r>
            <a:endParaRPr lang="es-MX" sz="19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Introduction</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460406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6995120" cy="5119463"/>
          </a:xfrm>
        </p:spPr>
        <p:txBody>
          <a:bodyPr anchor="t">
            <a:normAutofit/>
          </a:bodyPr>
          <a:lstStyle/>
          <a:p>
            <a:pPr algn="just">
              <a:spcBef>
                <a:spcPts val="600"/>
              </a:spcBef>
              <a:spcAft>
                <a:spcPts val="600"/>
              </a:spcAft>
              <a:buClr>
                <a:srgbClr val="760519"/>
              </a:buClr>
            </a:pPr>
            <a:r>
              <a:rPr lang="en-US" sz="2000" dirty="0">
                <a:solidFill>
                  <a:srgbClr val="7A7973"/>
                </a:solidFill>
              </a:rPr>
              <a:t>The XXI Century Enterprise invites all the collaborators to become Personal Attention Volunteers, PAV, helping any person who seeks them</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Personal Attention Volunteer, PAV, is a person with a special training to satisfy this job, which is important in order to improve the organization´s environment, considering the vision to look after the happiness of the human being</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personal attention is the basis in order to improve the organization’s environment, taking advantage of the high technological platform available in the </a:t>
            </a:r>
            <a:r>
              <a:rPr lang="en-US" sz="2000" dirty="0" err="1">
                <a:solidFill>
                  <a:srgbClr val="7A7973"/>
                </a:solidFill>
              </a:rPr>
              <a:t>Bioener</a:t>
            </a:r>
            <a:r>
              <a:rPr lang="en-US" sz="2000" dirty="0">
                <a:solidFill>
                  <a:srgbClr val="7A7973"/>
                </a:solidFill>
              </a:rPr>
              <a:t> company.</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Personal Attention Volunteer, PAV </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249609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The Personal Attention Volunteer has the opportunity to pursue his attention network, growing and harmonizing the spirit, mind and body of all the persons in his data base</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human being is formed with spirit, mind and body. Integral happiness and integral health consider the spirit, mind and body, looking to harmonize and balance them</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objective of the Personal Attention Volunteer is to find integral happiness and health in the collaborators of the XXI Century Firm.</a:t>
            </a:r>
            <a:endParaRPr lang="es-MX" sz="19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Harmonizing spirit, mind</a:t>
            </a:r>
            <a:r>
              <a:rPr lang="en-US" dirty="0" smtClean="0">
                <a:solidFill>
                  <a:srgbClr val="760519"/>
                </a:solidFill>
                <a:latin typeface="Calibri Light" pitchFamily="34" charset="0"/>
              </a:rPr>
              <a:t> and body</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816249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The person interested in living the integral happiness and health project is a ZERO corruption person</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reason is that happiness and health are contradictory concepts with the corruption definition. Corruption does not generate happiness and health, although it is not easy to detect</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explanation is that nature does not forgive and corruption is against the natural law</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ZERO corruption organization is the result of the integration of all the collaborators, being each one a ZERO corruption person.</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ZERO corruption organization</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24247682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139136" cy="5119463"/>
          </a:xfrm>
        </p:spPr>
        <p:txBody>
          <a:bodyPr anchor="t">
            <a:normAutofit/>
          </a:bodyPr>
          <a:lstStyle/>
          <a:p>
            <a:pPr algn="just">
              <a:spcBef>
                <a:spcPts val="600"/>
              </a:spcBef>
              <a:spcAft>
                <a:spcPts val="600"/>
              </a:spcAft>
              <a:buClr>
                <a:srgbClr val="760519"/>
              </a:buClr>
            </a:pPr>
            <a:r>
              <a:rPr lang="en-US" sz="2000" dirty="0">
                <a:solidFill>
                  <a:srgbClr val="7A7973"/>
                </a:solidFill>
              </a:rPr>
              <a:t>The  activity of the Personal Attention Volunteer looking for the integral happiness and health of the other persons will give him very valuable experiences and all these testimonies will be a reference to invite members of his own family to participate in the project</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All the collaborators who received the benefit of the caring for the person concept will do the same with their own families, inviting them to receive the same benefits</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In </a:t>
            </a:r>
            <a:r>
              <a:rPr lang="en-US" sz="2000" dirty="0" smtClean="0">
                <a:solidFill>
                  <a:srgbClr val="7A7973"/>
                </a:solidFill>
              </a:rPr>
              <a:t>this </a:t>
            </a:r>
            <a:r>
              <a:rPr lang="en-US" sz="2000" dirty="0">
                <a:solidFill>
                  <a:srgbClr val="7A7973"/>
                </a:solidFill>
              </a:rPr>
              <a:t>way the chain of value is stronger in Person, Family and Company. We can start with the firm and later with the family and the person.</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The family of the Personal Attention Volunteer</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1753154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571184" cy="5119463"/>
          </a:xfrm>
        </p:spPr>
        <p:txBody>
          <a:bodyPr anchor="t">
            <a:normAutofit/>
          </a:bodyPr>
          <a:lstStyle/>
          <a:p>
            <a:pPr algn="just">
              <a:spcBef>
                <a:spcPts val="600"/>
              </a:spcBef>
              <a:spcAft>
                <a:spcPts val="600"/>
              </a:spcAft>
              <a:buClr>
                <a:srgbClr val="760519"/>
              </a:buClr>
            </a:pPr>
            <a:r>
              <a:rPr lang="en-US" sz="2000" dirty="0">
                <a:solidFill>
                  <a:srgbClr val="7A7973"/>
                </a:solidFill>
              </a:rPr>
              <a:t>The neural networks research allows us to present a new </a:t>
            </a:r>
            <a:r>
              <a:rPr lang="en-US" sz="2000" dirty="0" smtClean="0">
                <a:solidFill>
                  <a:srgbClr val="7A7973"/>
                </a:solidFill>
              </a:rPr>
              <a:t>paradigm</a:t>
            </a:r>
            <a:r>
              <a:rPr lang="en-US" sz="2000" dirty="0">
                <a:solidFill>
                  <a:srgbClr val="7A7973"/>
                </a:solidFill>
              </a:rPr>
              <a:t>, understanding in a better approach the human being operation, as well as the interactions among different persons</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postulate is: </a:t>
            </a:r>
            <a:r>
              <a:rPr lang="en-US" sz="2000" dirty="0">
                <a:solidFill>
                  <a:srgbClr val="760519"/>
                </a:solidFill>
              </a:rPr>
              <a:t>If your Neural Networks are fine, ALL is fine</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If we consider the human being composed of spirit, mind and body, then any disequilibrium or indisposition indicates an electric disequilibrium of one or many neural networks</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research allowing us to find the ZERO corruption person, looking for his integral happiness and health, is based in Einstein’s science</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neural networks are a solution because they have a distinctive characteristic allowing for the growth of the person’s intellectual capacity.</a:t>
            </a:r>
            <a:endParaRPr lang="es-MX" sz="19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Neuronal networks: a new paradigm</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781255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The attention Center, AT, is an organization which centralizes the Personal Attention Volunteer, PAV, information</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Personal Attention Volunteer has his own data base, helping him to give the best service to the persons registered in such data base. He sends information to the Attention Center in order to solve the person’s situation</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Attention Center uses technological platforms with high technology in order to be able to satisfy the personal attention and the excellent service promised. The Attention Center has no limit in the number of available specialists to assist in the person, family and enterprise requirements.</a:t>
            </a:r>
            <a:endParaRPr lang="es-MX"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Attention Center, AC</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4455411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An Attention Center specialist deals confidentially a person’s situation, having the interested person an individual code to access his personal file</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Personal Attention Volunteer has his own individual code with the general information of his data base, but </a:t>
            </a:r>
            <a:r>
              <a:rPr lang="en-US" sz="2000" dirty="0" smtClean="0">
                <a:solidFill>
                  <a:srgbClr val="7A7973"/>
                </a:solidFill>
              </a:rPr>
              <a:t>without </a:t>
            </a:r>
            <a:r>
              <a:rPr lang="en-US" sz="2000" dirty="0">
                <a:solidFill>
                  <a:srgbClr val="7A7973"/>
                </a:solidFill>
              </a:rPr>
              <a:t>access to the specialist confidential information. We live the solidarity and subsidiarity concepts</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Attention Center, AC, is the organization studying the information with an innovator multilevel research system, helping to develop new paradigms.</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a:solidFill>
                  <a:srgbClr val="760519"/>
                </a:solidFill>
                <a:latin typeface="Calibri Light" pitchFamily="34" charset="0"/>
              </a:rPr>
              <a:t>Attention Center, AC</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4081714835"/>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uesto">
  <a:themeElements>
    <a:clrScheme name="Compuesto">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uesto">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uesto">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232</TotalTime>
  <Words>988</Words>
  <Application>Microsoft Office PowerPoint</Application>
  <PresentationFormat>Presentación en pantalla (4:3)</PresentationFormat>
  <Paragraphs>49</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Compuesto</vt:lpstr>
      <vt:lpstr>Process manual: The XXI Century Enterprise Caring for the person</vt:lpstr>
      <vt:lpstr>Introduction</vt:lpstr>
      <vt:lpstr>Personal Attention Volunteer, PAV </vt:lpstr>
      <vt:lpstr>Harmonizing spirit, mind and body</vt:lpstr>
      <vt:lpstr>ZERO corruption organization</vt:lpstr>
      <vt:lpstr>The family of the Personal Attention Volunteer</vt:lpstr>
      <vt:lpstr>Neuronal networks: a new paradigm</vt:lpstr>
      <vt:lpstr>Attention Center, AC</vt:lpstr>
      <vt:lpstr>Attention Center, AC</vt:lpstr>
      <vt:lpstr>A country is sustainable only if the enterprises are sustainable</vt:lpstr>
      <vt:lpstr>Mexico, spark for all the world</vt:lpstr>
      <vt:lpstr>The action is THIS Club: I don’t want THIS in my country</vt:lpstr>
    </vt:vector>
  </TitlesOfParts>
  <Company>SQM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investigación y el futuro de la humanidad</dc:title>
  <dc:creator>Diego Reyes</dc:creator>
  <cp:lastModifiedBy>Diego Reyes</cp:lastModifiedBy>
  <cp:revision>24</cp:revision>
  <dcterms:created xsi:type="dcterms:W3CDTF">2017-08-01T22:30:02Z</dcterms:created>
  <dcterms:modified xsi:type="dcterms:W3CDTF">2017-08-10T19:26:17Z</dcterms:modified>
</cp:coreProperties>
</file>