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519"/>
    <a:srgbClr val="7A7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052"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a:xfrm>
            <a:off x="3581400" y="6296248"/>
            <a:ext cx="2820987" cy="152400"/>
          </a:xfrm>
        </p:spPr>
        <p:txBody>
          <a:bodyPr/>
          <a:lstStyle/>
          <a:p>
            <a:endParaRPr lang="es-MX"/>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FE41C934-846D-48C2-8907-B91E0FD08C08}" type="datetimeFigureOut">
              <a:rPr lang="es-MX" smtClean="0"/>
              <a:t>11/08/2017</a:t>
            </a:fld>
            <a:endParaRPr lang="es-MX"/>
          </a:p>
        </p:txBody>
      </p:sp>
      <p:sp>
        <p:nvSpPr>
          <p:cNvPr id="11" name="Slide Number Placeholder 10"/>
          <p:cNvSpPr>
            <a:spLocks noGrp="1"/>
          </p:cNvSpPr>
          <p:nvPr>
            <p:ph type="sldNum" sz="quarter" idx="11"/>
          </p:nvPr>
        </p:nvSpPr>
        <p:spPr/>
        <p:txBody>
          <a:bodyPr/>
          <a:lstStyle/>
          <a:p>
            <a:fld id="{0C32B51C-66B4-47B7-BB44-1FBF272ABCC7}" type="slidenum">
              <a:rPr lang="es-MX" smtClean="0"/>
              <a:t>‹Nº›</a:t>
            </a:fld>
            <a:endParaRPr lang="es-MX"/>
          </a:p>
        </p:txBody>
      </p:sp>
      <p:sp>
        <p:nvSpPr>
          <p:cNvPr id="12" name="Footer Placeholder 11"/>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E41C934-846D-48C2-8907-B91E0FD08C08}" type="datetimeFigureOut">
              <a:rPr lang="es-MX" smtClean="0"/>
              <a:t>11/08/2017</a:t>
            </a:fld>
            <a:endParaRPr lang="es-MX"/>
          </a:p>
        </p:txBody>
      </p:sp>
      <p:sp>
        <p:nvSpPr>
          <p:cNvPr id="13" name="Slide Number Placeholder 12"/>
          <p:cNvSpPr>
            <a:spLocks noGrp="1"/>
          </p:cNvSpPr>
          <p:nvPr>
            <p:ph type="sldNum" sz="quarter" idx="11"/>
          </p:nvPr>
        </p:nvSpPr>
        <p:spPr>
          <a:xfrm>
            <a:off x="4116388" y="6400800"/>
            <a:ext cx="533400" cy="152400"/>
          </a:xfrm>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a:xfrm>
            <a:off x="838200" y="6296248"/>
            <a:ext cx="2820987" cy="152400"/>
          </a:xfrm>
        </p:spPr>
        <p:txBody>
          <a:bodyPr/>
          <a:lstStyle/>
          <a:p>
            <a:endParaRPr lang="es-MX"/>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FE41C934-846D-48C2-8907-B91E0FD08C08}" type="datetimeFigureOut">
              <a:rPr lang="es-MX" smtClean="0"/>
              <a:t>11/08/2017</a:t>
            </a:fld>
            <a:endParaRPr lang="es-MX"/>
          </a:p>
        </p:txBody>
      </p:sp>
      <p:sp>
        <p:nvSpPr>
          <p:cNvPr id="13" name="Slide Number Placeholder 12"/>
          <p:cNvSpPr>
            <a:spLocks noGrp="1"/>
          </p:cNvSpPr>
          <p:nvPr>
            <p:ph type="sldNum" sz="quarter" idx="11"/>
          </p:nvPr>
        </p:nvSpPr>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FE41C934-846D-48C2-8907-B91E0FD08C08}" type="datetimeFigureOut">
              <a:rPr lang="es-MX" smtClean="0"/>
              <a:t>11/08/2017</a:t>
            </a:fld>
            <a:endParaRPr lang="es-MX"/>
          </a:p>
        </p:txBody>
      </p:sp>
      <p:sp>
        <p:nvSpPr>
          <p:cNvPr id="10" name="Slide Number Placeholder 9"/>
          <p:cNvSpPr>
            <a:spLocks noGrp="1"/>
          </p:cNvSpPr>
          <p:nvPr>
            <p:ph type="sldNum" sz="quarter" idx="11"/>
          </p:nvPr>
        </p:nvSpPr>
        <p:spPr/>
        <p:txBody>
          <a:bodyPr/>
          <a:lstStyle/>
          <a:p>
            <a:fld id="{0C32B51C-66B4-47B7-BB44-1FBF272ABCC7}" type="slidenum">
              <a:rPr lang="es-MX" smtClean="0"/>
              <a:t>‹Nº›</a:t>
            </a:fld>
            <a:endParaRPr lang="es-MX"/>
          </a:p>
        </p:txBody>
      </p:sp>
      <p:sp>
        <p:nvSpPr>
          <p:cNvPr id="11" name="Footer Placeholder 10"/>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E41C934-846D-48C2-8907-B91E0FD08C08}" type="datetimeFigureOut">
              <a:rPr lang="es-MX" smtClean="0"/>
              <a:t>11/08/2017</a:t>
            </a:fld>
            <a:endParaRPr lang="es-MX"/>
          </a:p>
        </p:txBody>
      </p:sp>
      <p:sp>
        <p:nvSpPr>
          <p:cNvPr id="9" name="Slide Number Placeholder 8"/>
          <p:cNvSpPr>
            <a:spLocks noGrp="1"/>
          </p:cNvSpPr>
          <p:nvPr>
            <p:ph type="sldNum" sz="quarter" idx="11"/>
          </p:nvPr>
        </p:nvSpPr>
        <p:spPr/>
        <p:txBody>
          <a:bodyPr/>
          <a:lstStyle/>
          <a:p>
            <a:fld id="{0C32B51C-66B4-47B7-BB44-1FBF272ABCC7}"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FE41C934-846D-48C2-8907-B91E0FD08C08}" type="datetimeFigureOut">
              <a:rPr lang="es-MX" smtClean="0"/>
              <a:t>11/08/2017</a:t>
            </a:fld>
            <a:endParaRPr lang="es-MX"/>
          </a:p>
        </p:txBody>
      </p:sp>
      <p:sp>
        <p:nvSpPr>
          <p:cNvPr id="16" name="Slide Number Placeholder 15"/>
          <p:cNvSpPr>
            <a:spLocks noGrp="1"/>
          </p:cNvSpPr>
          <p:nvPr>
            <p:ph type="sldNum" sz="quarter" idx="11"/>
          </p:nvPr>
        </p:nvSpPr>
        <p:spPr/>
        <p:txBody>
          <a:bodyPr/>
          <a:lstStyle/>
          <a:p>
            <a:fld id="{0C32B51C-66B4-47B7-BB44-1FBF272ABCC7}"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FE41C934-846D-48C2-8907-B91E0FD08C08}" type="datetimeFigureOut">
              <a:rPr lang="es-MX" smtClean="0"/>
              <a:t>11/08/2017</a:t>
            </a:fld>
            <a:endParaRPr lang="es-MX"/>
          </a:p>
        </p:txBody>
      </p:sp>
      <p:sp>
        <p:nvSpPr>
          <p:cNvPr id="17" name="Slide Number Placeholder 16"/>
          <p:cNvSpPr>
            <a:spLocks noGrp="1"/>
          </p:cNvSpPr>
          <p:nvPr>
            <p:ph type="sldNum" sz="quarter" idx="11"/>
          </p:nvPr>
        </p:nvSpPr>
        <p:spPr/>
        <p:txBody>
          <a:bodyPr/>
          <a:lstStyle/>
          <a:p>
            <a:fld id="{0C32B51C-66B4-47B7-BB44-1FBF272ABCC7}" type="slidenum">
              <a:rPr lang="es-MX" smtClean="0"/>
              <a:t>‹Nº›</a:t>
            </a:fld>
            <a:endParaRPr lang="es-MX"/>
          </a:p>
        </p:txBody>
      </p:sp>
      <p:sp>
        <p:nvSpPr>
          <p:cNvPr id="18" name="Footer Placeholder 17"/>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C32B51C-66B4-47B7-BB44-1FBF272ABCC7}" type="slidenum">
              <a:rPr lang="es-MX" smtClean="0"/>
              <a:t>‹Nº›</a:t>
            </a:fld>
            <a:endParaRPr lang="es-MX"/>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E41C934-846D-48C2-8907-B91E0FD08C08}" type="datetimeFigureOut">
              <a:rPr lang="es-MX" smtClean="0"/>
              <a:t>11/08/2017</a:t>
            </a:fld>
            <a:endParaRPr lang="es-MX"/>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MX"/>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40470"/>
          <a:stretch/>
        </p:blipFill>
        <p:spPr>
          <a:xfrm rot="10800000">
            <a:off x="0" y="0"/>
            <a:ext cx="6804248" cy="6858000"/>
          </a:xfrm>
          <a:prstGeom prst="rect">
            <a:avLst/>
          </a:prstGeom>
        </p:spPr>
      </p:pic>
      <p:sp>
        <p:nvSpPr>
          <p:cNvPr id="3" name="2 Subtítulo"/>
          <p:cNvSpPr>
            <a:spLocks noGrp="1"/>
          </p:cNvSpPr>
          <p:nvPr>
            <p:ph type="subTitle" idx="1"/>
          </p:nvPr>
        </p:nvSpPr>
        <p:spPr>
          <a:xfrm>
            <a:off x="1587624" y="3429000"/>
            <a:ext cx="4856584" cy="550912"/>
          </a:xfrm>
        </p:spPr>
        <p:txBody>
          <a:bodyPr>
            <a:normAutofit/>
          </a:bodyPr>
          <a:lstStyle/>
          <a:p>
            <a:r>
              <a:rPr lang="pt-BR" sz="2400" dirty="0" smtClean="0">
                <a:solidFill>
                  <a:srgbClr val="7A7973"/>
                </a:solidFill>
                <a:latin typeface="Calibri Light" pitchFamily="34" charset="0"/>
              </a:rPr>
              <a:t>por </a:t>
            </a:r>
            <a:r>
              <a:rPr lang="pt-BR" sz="2400" dirty="0" err="1" smtClean="0">
                <a:solidFill>
                  <a:srgbClr val="7A7973"/>
                </a:solidFill>
                <a:latin typeface="Calibri Light" pitchFamily="34" charset="0"/>
              </a:rPr>
              <a:t>el</a:t>
            </a:r>
            <a:r>
              <a:rPr lang="pt-BR" sz="2400" dirty="0" smtClean="0">
                <a:solidFill>
                  <a:srgbClr val="7A7973"/>
                </a:solidFill>
                <a:latin typeface="Calibri Light" pitchFamily="34" charset="0"/>
              </a:rPr>
              <a:t> Dr. Rodolfo </a:t>
            </a:r>
            <a:r>
              <a:rPr lang="pt-BR" sz="2400" dirty="0" err="1" smtClean="0">
                <a:solidFill>
                  <a:srgbClr val="7A7973"/>
                </a:solidFill>
                <a:latin typeface="Calibri Light" pitchFamily="34" charset="0"/>
              </a:rPr>
              <a:t>Luthe</a:t>
            </a:r>
            <a:r>
              <a:rPr lang="pt-BR" sz="2400" dirty="0" smtClean="0">
                <a:solidFill>
                  <a:srgbClr val="7A7973"/>
                </a:solidFill>
                <a:latin typeface="Calibri Light" pitchFamily="34" charset="0"/>
              </a:rPr>
              <a:t>, </a:t>
            </a:r>
            <a:r>
              <a:rPr lang="pt-BR" sz="2400" dirty="0" err="1" smtClean="0">
                <a:solidFill>
                  <a:srgbClr val="7A7973"/>
                </a:solidFill>
                <a:latin typeface="Calibri Light" pitchFamily="34" charset="0"/>
              </a:rPr>
              <a:t>Ph</a:t>
            </a:r>
            <a:r>
              <a:rPr lang="pt-BR" sz="2400" dirty="0" smtClean="0">
                <a:solidFill>
                  <a:srgbClr val="7A7973"/>
                </a:solidFill>
                <a:latin typeface="Calibri Light" pitchFamily="34" charset="0"/>
              </a:rPr>
              <a:t>. D.</a:t>
            </a:r>
            <a:endParaRPr lang="es-MX" sz="2400" dirty="0">
              <a:solidFill>
                <a:srgbClr val="7A7973"/>
              </a:solidFill>
              <a:latin typeface="Calibri Light" pitchFamily="34" charset="0"/>
            </a:endParaRPr>
          </a:p>
        </p:txBody>
      </p:sp>
      <p:sp>
        <p:nvSpPr>
          <p:cNvPr id="2" name="1 Título"/>
          <p:cNvSpPr>
            <a:spLocks noGrp="1"/>
          </p:cNvSpPr>
          <p:nvPr>
            <p:ph type="title"/>
          </p:nvPr>
        </p:nvSpPr>
        <p:spPr>
          <a:xfrm>
            <a:off x="1115616" y="2132856"/>
            <a:ext cx="5285184" cy="1232520"/>
          </a:xfrm>
        </p:spPr>
        <p:txBody>
          <a:bodyPr>
            <a:normAutofit/>
          </a:bodyPr>
          <a:lstStyle/>
          <a:p>
            <a:r>
              <a:rPr lang="es-MX" sz="3600" dirty="0" smtClean="0">
                <a:solidFill>
                  <a:srgbClr val="760519"/>
                </a:solidFill>
                <a:latin typeface="Calibri Light" pitchFamily="34" charset="0"/>
              </a:rPr>
              <a:t>La libertad de empresa se está perdiendo</a:t>
            </a:r>
            <a:endParaRPr lang="es-MX" sz="36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0"/>
            <a:ext cx="2376264" cy="68580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352841"/>
            <a:ext cx="2407901" cy="1203951"/>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4856" y="394031"/>
            <a:ext cx="4023368" cy="762002"/>
          </a:xfrm>
          <a:prstGeom prst="rect">
            <a:avLst/>
          </a:prstGeom>
        </p:spPr>
      </p:pic>
    </p:spTree>
    <p:extLst>
      <p:ext uri="{BB962C8B-B14F-4D97-AF65-F5344CB8AC3E}">
        <p14:creationId xmlns:p14="http://schemas.microsoft.com/office/powerpoint/2010/main" val="413305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440160"/>
          </a:xfrm>
        </p:spPr>
        <p:txBody>
          <a:bodyPr anchor="t">
            <a:normAutofit/>
          </a:bodyPr>
          <a:lstStyle/>
          <a:p>
            <a:pPr algn="just">
              <a:spcBef>
                <a:spcPts val="600"/>
              </a:spcBef>
              <a:spcAft>
                <a:spcPts val="600"/>
              </a:spcAft>
              <a:buClr>
                <a:srgbClr val="760519"/>
              </a:buClr>
            </a:pPr>
            <a:r>
              <a:rPr lang="es-MX" sz="2000" dirty="0">
                <a:solidFill>
                  <a:srgbClr val="7A7973"/>
                </a:solidFill>
              </a:rPr>
              <a:t>El proceso de internacionalización se menciona con la Amazonia, discutiendo si el país le quita el pulmón de oxígeno al mundo, construyendo ciudades y tierras de cultivo. La internacionalización ayuda al analizar el petróleo, capital, salud, etc.</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Proceso de internacionalización</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2773272"/>
            <a:ext cx="3901440" cy="2599944"/>
          </a:xfrm>
          <a:prstGeom prst="rect">
            <a:avLst/>
          </a:prstGeom>
        </p:spPr>
      </p:pic>
    </p:spTree>
    <p:extLst>
      <p:ext uri="{BB962C8B-B14F-4D97-AF65-F5344CB8AC3E}">
        <p14:creationId xmlns:p14="http://schemas.microsoft.com/office/powerpoint/2010/main" val="456479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152128"/>
          </a:xfrm>
        </p:spPr>
        <p:txBody>
          <a:bodyPr anchor="t">
            <a:normAutofit/>
          </a:bodyPr>
          <a:lstStyle/>
          <a:p>
            <a:pPr algn="just">
              <a:spcBef>
                <a:spcPts val="600"/>
              </a:spcBef>
              <a:spcAft>
                <a:spcPts val="600"/>
              </a:spcAft>
              <a:buClr>
                <a:srgbClr val="760519"/>
              </a:buClr>
            </a:pPr>
            <a:r>
              <a:rPr lang="es-MX" sz="2000" dirty="0">
                <a:solidFill>
                  <a:srgbClr val="7A7973"/>
                </a:solidFill>
              </a:rPr>
              <a:t>El proceso de internacionalización resolviendo más de veinte retos de dimensión mundial permite plantear que México puede ser la chispa para la solución a nivel mundial de dichos retos.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México, chispa para todo el mundo</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28" y="2420888"/>
            <a:ext cx="4176464" cy="2731016"/>
          </a:xfrm>
          <a:prstGeom prst="rect">
            <a:avLst/>
          </a:prstGeom>
        </p:spPr>
      </p:pic>
    </p:spTree>
    <p:extLst>
      <p:ext uri="{BB962C8B-B14F-4D97-AF65-F5344CB8AC3E}">
        <p14:creationId xmlns:p14="http://schemas.microsoft.com/office/powerpoint/2010/main" val="35253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628801"/>
            <a:ext cx="3322712" cy="2088232"/>
          </a:xfrm>
        </p:spPr>
        <p:txBody>
          <a:bodyPr anchor="t">
            <a:normAutofit/>
          </a:bodyPr>
          <a:lstStyle/>
          <a:p>
            <a:pPr algn="just">
              <a:spcBef>
                <a:spcPts val="600"/>
              </a:spcBef>
              <a:spcAft>
                <a:spcPts val="600"/>
              </a:spcAft>
              <a:buClr>
                <a:srgbClr val="760519"/>
              </a:buClr>
            </a:pPr>
            <a:r>
              <a:rPr lang="es-MX" sz="2000" dirty="0">
                <a:solidFill>
                  <a:srgbClr val="7A7973"/>
                </a:solidFill>
              </a:rPr>
              <a:t>En la historia empresarial de nuestro país hemos vivido una libertad de empresa que es relativa, por las limitaciones que impiden su libre crecimiento.</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La libertad de empresa vive una contradicción</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1795768"/>
            <a:ext cx="4395782" cy="2929376"/>
          </a:xfrm>
          <a:prstGeom prst="rect">
            <a:avLst/>
          </a:prstGeom>
        </p:spPr>
      </p:pic>
    </p:spTree>
    <p:extLst>
      <p:ext uri="{BB962C8B-B14F-4D97-AF65-F5344CB8AC3E}">
        <p14:creationId xmlns:p14="http://schemas.microsoft.com/office/powerpoint/2010/main" val="146040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512168"/>
          </a:xfrm>
        </p:spPr>
        <p:txBody>
          <a:bodyPr anchor="t">
            <a:normAutofit/>
          </a:bodyPr>
          <a:lstStyle/>
          <a:p>
            <a:pPr algn="just">
              <a:spcBef>
                <a:spcPts val="600"/>
              </a:spcBef>
              <a:spcAft>
                <a:spcPts val="600"/>
              </a:spcAft>
              <a:buClr>
                <a:srgbClr val="760519"/>
              </a:buClr>
            </a:pPr>
            <a:r>
              <a:rPr lang="es-MX" sz="2000" dirty="0">
                <a:solidFill>
                  <a:srgbClr val="7A7973"/>
                </a:solidFill>
              </a:rPr>
              <a:t>En la década de los 70, el Presidente Luis Echeverría Álvarez, atacó de frente al sector empresarial, declarando en los medios de comunicación: la pobreza del mexicano se debe a la ambición desmedida de los empresarios.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El gobierno ataca frontalmente a la empresa</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2689372"/>
            <a:ext cx="4391346" cy="2971876"/>
          </a:xfrm>
          <a:prstGeom prst="rect">
            <a:avLst/>
          </a:prstGeom>
        </p:spPr>
      </p:pic>
    </p:spTree>
    <p:extLst>
      <p:ext uri="{BB962C8B-B14F-4D97-AF65-F5344CB8AC3E}">
        <p14:creationId xmlns:p14="http://schemas.microsoft.com/office/powerpoint/2010/main" val="2028815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224136"/>
          </a:xfrm>
        </p:spPr>
        <p:txBody>
          <a:bodyPr anchor="t">
            <a:normAutofit/>
          </a:bodyPr>
          <a:lstStyle/>
          <a:p>
            <a:pPr algn="just">
              <a:spcBef>
                <a:spcPts val="600"/>
              </a:spcBef>
              <a:spcAft>
                <a:spcPts val="600"/>
              </a:spcAft>
              <a:buClr>
                <a:srgbClr val="760519"/>
              </a:buClr>
            </a:pPr>
            <a:r>
              <a:rPr lang="es-MX" sz="2000" dirty="0">
                <a:solidFill>
                  <a:srgbClr val="7A7973"/>
                </a:solidFill>
              </a:rPr>
              <a:t>El Presidente Luis Echeverría empezó la generación de empresas de gobierno, llamadas paraestatales, para generar riqueza que se distribuyera con equidad entre todos los colaboradores.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El gobierno genera empresas de gobierno</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t="2105" b="17001"/>
          <a:stretch/>
        </p:blipFill>
        <p:spPr>
          <a:xfrm>
            <a:off x="683568" y="2360428"/>
            <a:ext cx="7056784" cy="3211032"/>
          </a:xfrm>
          <a:prstGeom prst="rect">
            <a:avLst/>
          </a:prstGeom>
        </p:spPr>
      </p:pic>
    </p:spTree>
    <p:extLst>
      <p:ext uri="{BB962C8B-B14F-4D97-AF65-F5344CB8AC3E}">
        <p14:creationId xmlns:p14="http://schemas.microsoft.com/office/powerpoint/2010/main" val="3223488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96752"/>
            <a:ext cx="3887048" cy="2376264"/>
          </a:xfrm>
        </p:spPr>
        <p:txBody>
          <a:bodyPr anchor="t">
            <a:normAutofit/>
          </a:bodyPr>
          <a:lstStyle/>
          <a:p>
            <a:pPr algn="just">
              <a:spcBef>
                <a:spcPts val="600"/>
              </a:spcBef>
              <a:spcAft>
                <a:spcPts val="600"/>
              </a:spcAft>
              <a:buClr>
                <a:srgbClr val="760519"/>
              </a:buClr>
            </a:pPr>
            <a:r>
              <a:rPr lang="es-MX" sz="2000" dirty="0">
                <a:solidFill>
                  <a:srgbClr val="7A7973"/>
                </a:solidFill>
              </a:rPr>
              <a:t>El Presidente siguiente, José López Portillo, vivió la bonanza del petróleo y el crecimiento hasta generar 1,400 empresas del gobierno. La corrupción del sector político se consideraba alarmante por la sociedad.</a:t>
            </a:r>
            <a:endParaRPr lang="es-MX" dirty="0">
              <a:solidFill>
                <a:srgbClr val="7A7973"/>
              </a:solidFill>
            </a:endParaRPr>
          </a:p>
        </p:txBody>
      </p:sp>
      <p:sp>
        <p:nvSpPr>
          <p:cNvPr id="2" name="1 Título"/>
          <p:cNvSpPr>
            <a:spLocks noGrp="1"/>
          </p:cNvSpPr>
          <p:nvPr>
            <p:ph type="title"/>
          </p:nvPr>
        </p:nvSpPr>
        <p:spPr>
          <a:xfrm>
            <a:off x="395536" y="332656"/>
            <a:ext cx="7920880" cy="648072"/>
          </a:xfrm>
        </p:spPr>
        <p:txBody>
          <a:bodyPr>
            <a:normAutofit/>
          </a:bodyPr>
          <a:lstStyle/>
          <a:p>
            <a:pPr algn="l"/>
            <a:r>
              <a:rPr lang="es-MX" dirty="0" smtClean="0">
                <a:solidFill>
                  <a:srgbClr val="760519"/>
                </a:solidFill>
                <a:latin typeface="Calibri Light" pitchFamily="34" charset="0"/>
              </a:rPr>
              <a:t>Ocurre la bonanza del petróleo y somos un país rico</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1267072"/>
            <a:ext cx="2880320" cy="4322168"/>
          </a:xfrm>
          <a:prstGeom prst="rect">
            <a:avLst/>
          </a:prstGeom>
        </p:spPr>
      </p:pic>
    </p:spTree>
    <p:extLst>
      <p:ext uri="{BB962C8B-B14F-4D97-AF65-F5344CB8AC3E}">
        <p14:creationId xmlns:p14="http://schemas.microsoft.com/office/powerpoint/2010/main" val="524381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96753"/>
            <a:ext cx="4618856" cy="2592287"/>
          </a:xfrm>
        </p:spPr>
        <p:txBody>
          <a:bodyPr anchor="t">
            <a:normAutofit/>
          </a:bodyPr>
          <a:lstStyle/>
          <a:p>
            <a:pPr algn="just">
              <a:spcBef>
                <a:spcPts val="600"/>
              </a:spcBef>
              <a:spcAft>
                <a:spcPts val="600"/>
              </a:spcAft>
              <a:buClr>
                <a:srgbClr val="760519"/>
              </a:buClr>
            </a:pPr>
            <a:r>
              <a:rPr lang="es-MX" sz="2000" dirty="0">
                <a:solidFill>
                  <a:srgbClr val="7A7973"/>
                </a:solidFill>
              </a:rPr>
              <a:t>Durante su visita escuchamos su mensaje y en la sesión de preguntas se le cuestionó sobre la alarmante corrupción política. Contestó afirmativamente y aclaró que hay funcionarios honestos que son sobornados por los empresarios. Nos calló a todos y la corrupción quedó en 50% para cada parte.</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El Presidente José López Portillo visita el IPADE</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088" y="1196752"/>
            <a:ext cx="2666745" cy="3535272"/>
          </a:xfrm>
          <a:prstGeom prst="rect">
            <a:avLst/>
          </a:prstGeom>
        </p:spPr>
      </p:pic>
    </p:spTree>
    <p:extLst>
      <p:ext uri="{BB962C8B-B14F-4D97-AF65-F5344CB8AC3E}">
        <p14:creationId xmlns:p14="http://schemas.microsoft.com/office/powerpoint/2010/main" val="112488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512168"/>
          </a:xfrm>
        </p:spPr>
        <p:txBody>
          <a:bodyPr anchor="t">
            <a:normAutofit/>
          </a:bodyPr>
          <a:lstStyle/>
          <a:p>
            <a:pPr algn="just">
              <a:spcBef>
                <a:spcPts val="600"/>
              </a:spcBef>
              <a:spcAft>
                <a:spcPts val="600"/>
              </a:spcAft>
              <a:buClr>
                <a:srgbClr val="760519"/>
              </a:buClr>
            </a:pPr>
            <a:r>
              <a:rPr lang="es-MX" sz="2000" dirty="0">
                <a:solidFill>
                  <a:srgbClr val="7A7973"/>
                </a:solidFill>
              </a:rPr>
              <a:t>Las empresas de gobierno no son sustentables porque no son rentables, aunque cuiden a la persona y al ambiente. El siguiente Presidente Miguel de la Madrid tuvo que vender y cerrar las 1,400 empresas paraestatales.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La empresa de gobierno no es sustentable</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2660212"/>
            <a:ext cx="4320478" cy="2859244"/>
          </a:xfrm>
          <a:prstGeom prst="rect">
            <a:avLst/>
          </a:prstGeom>
        </p:spPr>
      </p:pic>
    </p:spTree>
    <p:extLst>
      <p:ext uri="{BB962C8B-B14F-4D97-AF65-F5344CB8AC3E}">
        <p14:creationId xmlns:p14="http://schemas.microsoft.com/office/powerpoint/2010/main" val="115631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412776"/>
            <a:ext cx="4186808" cy="4176464"/>
          </a:xfrm>
        </p:spPr>
        <p:txBody>
          <a:bodyPr anchor="t">
            <a:normAutofit/>
          </a:bodyPr>
          <a:lstStyle/>
          <a:p>
            <a:pPr algn="just">
              <a:spcBef>
                <a:spcPts val="600"/>
              </a:spcBef>
              <a:spcAft>
                <a:spcPts val="600"/>
              </a:spcAft>
              <a:buClr>
                <a:srgbClr val="760519"/>
              </a:buClr>
            </a:pPr>
            <a:r>
              <a:rPr lang="es-MX" sz="2000" dirty="0">
                <a:solidFill>
                  <a:srgbClr val="7A7973"/>
                </a:solidFill>
              </a:rPr>
              <a:t>Un caso interesante ocurre al fundarse Israel e iniciar como país, con el gobierno que no tiene confianza en el sector empresarial. Genera empresas de gobierno y pasan varios años con resultados mediocres hasta que hacen alianza, con reglas transparentes los sectores político y empresarial, y hoy Israel es de primer mundo.</a:t>
            </a:r>
            <a:endParaRPr lang="es-MX" dirty="0">
              <a:solidFill>
                <a:srgbClr val="7A7973"/>
              </a:solidFill>
            </a:endParaRPr>
          </a:p>
        </p:txBody>
      </p:sp>
      <p:sp>
        <p:nvSpPr>
          <p:cNvPr id="2" name="1 Título"/>
          <p:cNvSpPr>
            <a:spLocks noGrp="1"/>
          </p:cNvSpPr>
          <p:nvPr>
            <p:ph type="title"/>
          </p:nvPr>
        </p:nvSpPr>
        <p:spPr>
          <a:xfrm>
            <a:off x="395536" y="332656"/>
            <a:ext cx="7776864" cy="648072"/>
          </a:xfrm>
        </p:spPr>
        <p:txBody>
          <a:bodyPr>
            <a:normAutofit fontScale="90000"/>
          </a:bodyPr>
          <a:lstStyle/>
          <a:p>
            <a:pPr algn="l"/>
            <a:r>
              <a:rPr lang="es-MX" dirty="0" smtClean="0">
                <a:solidFill>
                  <a:srgbClr val="760519"/>
                </a:solidFill>
                <a:latin typeface="Calibri Light" pitchFamily="34" charset="0"/>
              </a:rPr>
              <a:t>La empresa de gobierno no es sustentable a nivel mundial</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6536" y="1389148"/>
            <a:ext cx="4095940" cy="2975956"/>
          </a:xfrm>
          <a:prstGeom prst="rect">
            <a:avLst/>
          </a:prstGeom>
        </p:spPr>
      </p:pic>
    </p:spTree>
    <p:extLst>
      <p:ext uri="{BB962C8B-B14F-4D97-AF65-F5344CB8AC3E}">
        <p14:creationId xmlns:p14="http://schemas.microsoft.com/office/powerpoint/2010/main" val="103211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584176"/>
          </a:xfrm>
        </p:spPr>
        <p:txBody>
          <a:bodyPr anchor="t">
            <a:normAutofit/>
          </a:bodyPr>
          <a:lstStyle/>
          <a:p>
            <a:pPr algn="just">
              <a:spcBef>
                <a:spcPts val="600"/>
              </a:spcBef>
              <a:spcAft>
                <a:spcPts val="600"/>
              </a:spcAft>
              <a:buClr>
                <a:srgbClr val="760519"/>
              </a:buClr>
            </a:pPr>
            <a:r>
              <a:rPr lang="es-MX" sz="2000" dirty="0">
                <a:solidFill>
                  <a:srgbClr val="7A7973"/>
                </a:solidFill>
              </a:rPr>
              <a:t>La Fundación Consejo de Sabiduría ha desarrollado un nuevo paradigma, que es la Empresa del siglo XXI, una organización sustentable con CERO corrupción. Se fundamenta en la teoría de redes neuronales, planteada por Einstein.</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La Empresa del siglo XXI es un nuevo paradigma</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2040" y="3068960"/>
            <a:ext cx="3744416" cy="2491284"/>
          </a:xfrm>
          <a:prstGeom prst="rect">
            <a:avLst/>
          </a:prstGeom>
        </p:spPr>
      </p:pic>
      <p:sp>
        <p:nvSpPr>
          <p:cNvPr id="8" name="7 Señal de prohibido"/>
          <p:cNvSpPr/>
          <p:nvPr/>
        </p:nvSpPr>
        <p:spPr>
          <a:xfrm>
            <a:off x="2771800" y="2746055"/>
            <a:ext cx="3096344" cy="3059209"/>
          </a:xfrm>
          <a:prstGeom prst="noSmoking">
            <a:avLst>
              <a:gd name="adj" fmla="val 9353"/>
            </a:avLst>
          </a:prstGeom>
          <a:solidFill>
            <a:srgbClr val="760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763876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237</TotalTime>
  <Words>481</Words>
  <Application>Microsoft Office PowerPoint</Application>
  <PresentationFormat>Presentación en pantalla (4:3)</PresentationFormat>
  <Paragraphs>22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Compuesto</vt:lpstr>
      <vt:lpstr>La libertad de empresa se está perdiendo</vt:lpstr>
      <vt:lpstr>La libertad de empresa vive una contradicción</vt:lpstr>
      <vt:lpstr>El gobierno ataca frontalmente a la empresa</vt:lpstr>
      <vt:lpstr>El gobierno genera empresas de gobierno</vt:lpstr>
      <vt:lpstr>Ocurre la bonanza del petróleo y somos un país rico</vt:lpstr>
      <vt:lpstr>El Presidente José López Portillo visita el IPADE</vt:lpstr>
      <vt:lpstr>La empresa de gobierno no es sustentable</vt:lpstr>
      <vt:lpstr>La empresa de gobierno no es sustentable a nivel mundial</vt:lpstr>
      <vt:lpstr>La Empresa del siglo XXI es un nuevo paradigma</vt:lpstr>
      <vt:lpstr>Proceso de internacionalización</vt:lpstr>
      <vt:lpstr>México, chispa para todo el mundo</vt:lpstr>
    </vt:vector>
  </TitlesOfParts>
  <Company>SQM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investigación y el futuro de la humanidad</dc:title>
  <dc:creator>Diego Reyes</dc:creator>
  <cp:lastModifiedBy>Diego Reyes</cp:lastModifiedBy>
  <cp:revision>18</cp:revision>
  <dcterms:created xsi:type="dcterms:W3CDTF">2017-08-01T22:30:02Z</dcterms:created>
  <dcterms:modified xsi:type="dcterms:W3CDTF">2017-08-11T18:36:12Z</dcterms:modified>
</cp:coreProperties>
</file>