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sldIdLst>
    <p:sldId id="256" r:id="rId2"/>
    <p:sldId id="257" r:id="rId3"/>
    <p:sldId id="258" r:id="rId4"/>
    <p:sldId id="259" r:id="rId5"/>
    <p:sldId id="260" r:id="rId6"/>
    <p:sldId id="261" r:id="rId7"/>
    <p:sldId id="263" r:id="rId8"/>
    <p:sldId id="264" r:id="rId9"/>
    <p:sldId id="265" r:id="rId10"/>
    <p:sldId id="262" r:id="rId11"/>
    <p:sldId id="266" r:id="rId12"/>
    <p:sldId id="267" r:id="rId13"/>
    <p:sldId id="269" r:id="rId14"/>
    <p:sldId id="268" r:id="rId15"/>
    <p:sldId id="271" r:id="rId16"/>
    <p:sldId id="270" r:id="rId17"/>
    <p:sldId id="272" r:id="rId18"/>
    <p:sldId id="273" r:id="rId19"/>
    <p:sldId id="275" r:id="rId20"/>
    <p:sldId id="274" r:id="rId21"/>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A7973"/>
    <a:srgbClr val="7605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0" d="100"/>
          <a:sy n="90" d="100"/>
        </p:scale>
        <p:origin x="-72" y="-32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8" name="Picture 7" descr="sphere1.png"/>
          <p:cNvPicPr>
            <a:picLocks noChangeAspect="1"/>
          </p:cNvPicPr>
          <p:nvPr/>
        </p:nvPicPr>
        <p:blipFill>
          <a:blip r:embed="rId2" cstate="print"/>
          <a:stretch>
            <a:fillRect/>
          </a:stretch>
        </p:blipFill>
        <p:spPr>
          <a:xfrm>
            <a:off x="6850374" y="0"/>
            <a:ext cx="2293626" cy="6858000"/>
          </a:xfrm>
          <a:prstGeom prst="rect">
            <a:avLst/>
          </a:prstGeom>
        </p:spPr>
      </p:pic>
      <p:sp>
        <p:nvSpPr>
          <p:cNvPr id="3" name="Subtitle 2"/>
          <p:cNvSpPr>
            <a:spLocks noGrp="1"/>
          </p:cNvSpPr>
          <p:nvPr>
            <p:ph type="subTitle" idx="1"/>
          </p:nvPr>
        </p:nvSpPr>
        <p:spPr>
          <a:xfrm>
            <a:off x="2438400" y="3581400"/>
            <a:ext cx="3962400" cy="2133600"/>
          </a:xfrm>
        </p:spPr>
        <p:txBody>
          <a:bodyPr anchor="t">
            <a:normAutofit/>
          </a:bodyPr>
          <a:lstStyle>
            <a:lvl1pPr marL="0" indent="0" algn="r">
              <a:buNone/>
              <a:defRPr sz="14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16" name="Title 15"/>
          <p:cNvSpPr>
            <a:spLocks noGrp="1"/>
          </p:cNvSpPr>
          <p:nvPr>
            <p:ph type="title"/>
          </p:nvPr>
        </p:nvSpPr>
        <p:spPr>
          <a:xfrm>
            <a:off x="2438400" y="1447800"/>
            <a:ext cx="3962400" cy="2133600"/>
          </a:xfrm>
        </p:spPr>
        <p:txBody>
          <a:bodyPr anchor="b"/>
          <a:lstStyle/>
          <a:p>
            <a:r>
              <a:rPr lang="es-ES" smtClean="0"/>
              <a:t>Haga clic para modificar el estilo de título del patrón</a:t>
            </a:r>
            <a:endParaRPr lang="en-US" dirty="0"/>
          </a:p>
        </p:txBody>
      </p:sp>
      <p:sp>
        <p:nvSpPr>
          <p:cNvPr id="13" name="Date Placeholder 12"/>
          <p:cNvSpPr>
            <a:spLocks noGrp="1"/>
          </p:cNvSpPr>
          <p:nvPr>
            <p:ph type="dt" sz="half" idx="10"/>
          </p:nvPr>
        </p:nvSpPr>
        <p:spPr>
          <a:xfrm>
            <a:off x="3582988" y="6426201"/>
            <a:ext cx="2819399" cy="126999"/>
          </a:xfrm>
        </p:spPr>
        <p:txBody>
          <a:bodyPr/>
          <a:lstStyle/>
          <a:p>
            <a:fld id="{FE41C934-846D-48C2-8907-B91E0FD08C08}" type="datetimeFigureOut">
              <a:rPr lang="es-MX" smtClean="0"/>
              <a:t>08/08/2017</a:t>
            </a:fld>
            <a:endParaRPr lang="es-MX"/>
          </a:p>
        </p:txBody>
      </p:sp>
      <p:sp>
        <p:nvSpPr>
          <p:cNvPr id="14" name="Slide Number Placeholder 13"/>
          <p:cNvSpPr>
            <a:spLocks noGrp="1"/>
          </p:cNvSpPr>
          <p:nvPr>
            <p:ph type="sldNum" sz="quarter" idx="11"/>
          </p:nvPr>
        </p:nvSpPr>
        <p:spPr>
          <a:xfrm>
            <a:off x="6414976" y="6400800"/>
            <a:ext cx="457200" cy="152400"/>
          </a:xfrm>
        </p:spPr>
        <p:txBody>
          <a:bodyPr/>
          <a:lstStyle>
            <a:lvl1pPr algn="r">
              <a:defRPr/>
            </a:lvl1pPr>
          </a:lstStyle>
          <a:p>
            <a:fld id="{0C32B51C-66B4-47B7-BB44-1FBF272ABCC7}" type="slidenum">
              <a:rPr lang="es-MX" smtClean="0"/>
              <a:t>‹Nº›</a:t>
            </a:fld>
            <a:endParaRPr lang="es-MX"/>
          </a:p>
        </p:txBody>
      </p:sp>
      <p:sp>
        <p:nvSpPr>
          <p:cNvPr id="15" name="Footer Placeholder 14"/>
          <p:cNvSpPr>
            <a:spLocks noGrp="1"/>
          </p:cNvSpPr>
          <p:nvPr>
            <p:ph type="ftr" sz="quarter" idx="12"/>
          </p:nvPr>
        </p:nvSpPr>
        <p:spPr>
          <a:xfrm>
            <a:off x="3581400" y="6296248"/>
            <a:ext cx="2820987" cy="152400"/>
          </a:xfrm>
        </p:spPr>
        <p:txBody>
          <a:bodyPr/>
          <a:lstStyle/>
          <a:p>
            <a:endParaRPr lang="es-MX"/>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3" name="Date Placeholder 12"/>
          <p:cNvSpPr>
            <a:spLocks noGrp="1"/>
          </p:cNvSpPr>
          <p:nvPr>
            <p:ph type="dt" sz="half" idx="10"/>
          </p:nvPr>
        </p:nvSpPr>
        <p:spPr/>
        <p:txBody>
          <a:bodyPr/>
          <a:lstStyle/>
          <a:p>
            <a:fld id="{FE41C934-846D-48C2-8907-B91E0FD08C08}" type="datetimeFigureOut">
              <a:rPr lang="es-MX" smtClean="0"/>
              <a:t>08/08/2017</a:t>
            </a:fld>
            <a:endParaRPr lang="es-MX"/>
          </a:p>
        </p:txBody>
      </p:sp>
      <p:sp>
        <p:nvSpPr>
          <p:cNvPr id="14" name="Slide Number Placeholder 13"/>
          <p:cNvSpPr>
            <a:spLocks noGrp="1"/>
          </p:cNvSpPr>
          <p:nvPr>
            <p:ph type="sldNum" sz="quarter" idx="11"/>
          </p:nvPr>
        </p:nvSpPr>
        <p:spPr/>
        <p:txBody>
          <a:bodyPr/>
          <a:lstStyle/>
          <a:p>
            <a:fld id="{0C32B51C-66B4-47B7-BB44-1FBF272ABCC7}" type="slidenum">
              <a:rPr lang="es-MX" smtClean="0"/>
              <a:t>‹Nº›</a:t>
            </a:fld>
            <a:endParaRPr lang="es-MX"/>
          </a:p>
        </p:txBody>
      </p:sp>
      <p:sp>
        <p:nvSpPr>
          <p:cNvPr id="15" name="Footer Placeholder 14"/>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3" name="Date Placeholder 12"/>
          <p:cNvSpPr>
            <a:spLocks noGrp="1"/>
          </p:cNvSpPr>
          <p:nvPr>
            <p:ph type="dt" sz="half" idx="10"/>
          </p:nvPr>
        </p:nvSpPr>
        <p:spPr/>
        <p:txBody>
          <a:bodyPr/>
          <a:lstStyle/>
          <a:p>
            <a:fld id="{FE41C934-846D-48C2-8907-B91E0FD08C08}" type="datetimeFigureOut">
              <a:rPr lang="es-MX" smtClean="0"/>
              <a:t>08/08/2017</a:t>
            </a:fld>
            <a:endParaRPr lang="es-MX"/>
          </a:p>
        </p:txBody>
      </p:sp>
      <p:sp>
        <p:nvSpPr>
          <p:cNvPr id="14" name="Slide Number Placeholder 13"/>
          <p:cNvSpPr>
            <a:spLocks noGrp="1"/>
          </p:cNvSpPr>
          <p:nvPr>
            <p:ph type="sldNum" sz="quarter" idx="11"/>
          </p:nvPr>
        </p:nvSpPr>
        <p:spPr/>
        <p:txBody>
          <a:bodyPr/>
          <a:lstStyle/>
          <a:p>
            <a:fld id="{0C32B51C-66B4-47B7-BB44-1FBF272ABCC7}" type="slidenum">
              <a:rPr lang="es-MX" smtClean="0"/>
              <a:t>‹Nº›</a:t>
            </a:fld>
            <a:endParaRPr lang="es-MX"/>
          </a:p>
        </p:txBody>
      </p:sp>
      <p:sp>
        <p:nvSpPr>
          <p:cNvPr id="15" name="Footer Placeholder 14"/>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3657600" cy="5714999"/>
          </a:xfrm>
        </p:spPr>
        <p:txBody>
          <a:bodyPr/>
          <a:lstStyle>
            <a:lvl5pPr>
              <a:defRPr/>
            </a:lvl5pPr>
            <a:lvl6pPr>
              <a:defRPr/>
            </a:lvl6pPr>
            <a:lvl7pPr>
              <a:defRPr/>
            </a:lvl7pPr>
            <a:lvl8pPr>
              <a:defRPr/>
            </a:lvl8pPr>
            <a:lvl9pPr>
              <a:defRPr/>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6" name="Title 15"/>
          <p:cNvSpPr>
            <a:spLocks noGrp="1"/>
          </p:cNvSpPr>
          <p:nvPr>
            <p:ph type="title"/>
          </p:nvPr>
        </p:nvSpPr>
        <p:spPr/>
        <p:txBody>
          <a:bodyPr/>
          <a:lstStyle/>
          <a:p>
            <a:r>
              <a:rPr lang="es-ES" smtClean="0"/>
              <a:t>Haga clic para modificar el estilo de título del patrón</a:t>
            </a:r>
            <a:endParaRPr lang="en-US"/>
          </a:p>
        </p:txBody>
      </p:sp>
      <p:sp>
        <p:nvSpPr>
          <p:cNvPr id="10" name="Date Placeholder 9"/>
          <p:cNvSpPr>
            <a:spLocks noGrp="1"/>
          </p:cNvSpPr>
          <p:nvPr>
            <p:ph type="dt" sz="half" idx="10"/>
          </p:nvPr>
        </p:nvSpPr>
        <p:spPr/>
        <p:txBody>
          <a:bodyPr/>
          <a:lstStyle/>
          <a:p>
            <a:fld id="{FE41C934-846D-48C2-8907-B91E0FD08C08}" type="datetimeFigureOut">
              <a:rPr lang="es-MX" smtClean="0"/>
              <a:t>08/08/2017</a:t>
            </a:fld>
            <a:endParaRPr lang="es-MX"/>
          </a:p>
        </p:txBody>
      </p:sp>
      <p:sp>
        <p:nvSpPr>
          <p:cNvPr id="11" name="Slide Number Placeholder 10"/>
          <p:cNvSpPr>
            <a:spLocks noGrp="1"/>
          </p:cNvSpPr>
          <p:nvPr>
            <p:ph type="sldNum" sz="quarter" idx="11"/>
          </p:nvPr>
        </p:nvSpPr>
        <p:spPr/>
        <p:txBody>
          <a:bodyPr/>
          <a:lstStyle/>
          <a:p>
            <a:fld id="{0C32B51C-66B4-47B7-BB44-1FBF272ABCC7}" type="slidenum">
              <a:rPr lang="es-MX" smtClean="0"/>
              <a:t>‹Nº›</a:t>
            </a:fld>
            <a:endParaRPr lang="es-MX"/>
          </a:p>
        </p:txBody>
      </p:sp>
      <p:sp>
        <p:nvSpPr>
          <p:cNvPr id="12" name="Footer Placeholder 11"/>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pic>
        <p:nvPicPr>
          <p:cNvPr id="7" name="Picture 6" descr="sphere1.png"/>
          <p:cNvPicPr>
            <a:picLocks noChangeAspect="1"/>
          </p:cNvPicPr>
          <p:nvPr/>
        </p:nvPicPr>
        <p:blipFill>
          <a:blip r:embed="rId2" cstate="print"/>
          <a:stretch>
            <a:fillRect/>
          </a:stretch>
        </p:blipFill>
        <p:spPr>
          <a:xfrm>
            <a:off x="6858000" y="0"/>
            <a:ext cx="2293626" cy="6858000"/>
          </a:xfrm>
          <a:prstGeom prst="rect">
            <a:avLst/>
          </a:prstGeom>
        </p:spPr>
      </p:pic>
      <p:sp>
        <p:nvSpPr>
          <p:cNvPr id="12" name="Date Placeholder 11"/>
          <p:cNvSpPr>
            <a:spLocks noGrp="1"/>
          </p:cNvSpPr>
          <p:nvPr>
            <p:ph type="dt" sz="half" idx="10"/>
          </p:nvPr>
        </p:nvSpPr>
        <p:spPr>
          <a:xfrm>
            <a:off x="839788" y="6426201"/>
            <a:ext cx="2819399" cy="126999"/>
          </a:xfrm>
        </p:spPr>
        <p:txBody>
          <a:bodyPr/>
          <a:lstStyle/>
          <a:p>
            <a:fld id="{FE41C934-846D-48C2-8907-B91E0FD08C08}" type="datetimeFigureOut">
              <a:rPr lang="es-MX" smtClean="0"/>
              <a:t>08/08/2017</a:t>
            </a:fld>
            <a:endParaRPr lang="es-MX"/>
          </a:p>
        </p:txBody>
      </p:sp>
      <p:sp>
        <p:nvSpPr>
          <p:cNvPr id="13" name="Slide Number Placeholder 12"/>
          <p:cNvSpPr>
            <a:spLocks noGrp="1"/>
          </p:cNvSpPr>
          <p:nvPr>
            <p:ph type="sldNum" sz="quarter" idx="11"/>
          </p:nvPr>
        </p:nvSpPr>
        <p:spPr>
          <a:xfrm>
            <a:off x="4116388" y="6400800"/>
            <a:ext cx="533400" cy="152400"/>
          </a:xfrm>
        </p:spPr>
        <p:txBody>
          <a:bodyPr/>
          <a:lstStyle/>
          <a:p>
            <a:fld id="{0C32B51C-66B4-47B7-BB44-1FBF272ABCC7}" type="slidenum">
              <a:rPr lang="es-MX" smtClean="0"/>
              <a:t>‹Nº›</a:t>
            </a:fld>
            <a:endParaRPr lang="es-MX"/>
          </a:p>
        </p:txBody>
      </p:sp>
      <p:sp>
        <p:nvSpPr>
          <p:cNvPr id="14" name="Footer Placeholder 13"/>
          <p:cNvSpPr>
            <a:spLocks noGrp="1"/>
          </p:cNvSpPr>
          <p:nvPr>
            <p:ph type="ftr" sz="quarter" idx="12"/>
          </p:nvPr>
        </p:nvSpPr>
        <p:spPr>
          <a:xfrm>
            <a:off x="838200" y="6296248"/>
            <a:ext cx="2820987" cy="152400"/>
          </a:xfrm>
        </p:spPr>
        <p:txBody>
          <a:bodyPr/>
          <a:lstStyle/>
          <a:p>
            <a:endParaRPr lang="es-MX"/>
          </a:p>
        </p:txBody>
      </p:sp>
      <p:sp>
        <p:nvSpPr>
          <p:cNvPr id="15" name="Title 14"/>
          <p:cNvSpPr>
            <a:spLocks noGrp="1"/>
          </p:cNvSpPr>
          <p:nvPr>
            <p:ph type="title"/>
          </p:nvPr>
        </p:nvSpPr>
        <p:spPr>
          <a:xfrm>
            <a:off x="457200" y="1828800"/>
            <a:ext cx="3200400" cy="1752600"/>
          </a:xfrm>
        </p:spPr>
        <p:txBody>
          <a:bodyPr anchor="b"/>
          <a:lstStyle/>
          <a:p>
            <a:r>
              <a:rPr lang="es-ES" smtClean="0"/>
              <a:t>Haga clic para modificar el estilo de título del patrón</a:t>
            </a:r>
            <a:endParaRPr lang="en-US"/>
          </a:p>
        </p:txBody>
      </p:sp>
      <p:sp>
        <p:nvSpPr>
          <p:cNvPr id="3" name="Text Placeholder 2"/>
          <p:cNvSpPr>
            <a:spLocks noGrp="1"/>
          </p:cNvSpPr>
          <p:nvPr>
            <p:ph type="body" sz="quarter" idx="13"/>
          </p:nvPr>
        </p:nvSpPr>
        <p:spPr>
          <a:xfrm>
            <a:off x="457200" y="3578224"/>
            <a:ext cx="3200645" cy="1459767"/>
          </a:xfrm>
        </p:spPr>
        <p:txBody>
          <a:bodyPr anchor="t">
            <a:normAutofit/>
          </a:bodyPr>
          <a:lstStyle>
            <a:lvl1pPr marL="0" indent="0" algn="r" defTabSz="914400" rtl="0" eaLnBrk="1" latinLnBrk="0" hangingPunct="1">
              <a:spcBef>
                <a:spcPct val="20000"/>
              </a:spcBef>
              <a:buClr>
                <a:schemeClr val="tx1">
                  <a:lumMod val="50000"/>
                  <a:lumOff val="50000"/>
                </a:schemeClr>
              </a:buClr>
              <a:buFont typeface="Wingdings" pitchFamily="2" charset="2"/>
              <a:buNone/>
              <a:defRPr lang="en-US" sz="1400" kern="1200" dirty="0" smtClean="0">
                <a:solidFill>
                  <a:schemeClr val="tx2"/>
                </a:solidFill>
                <a:latin typeface="+mn-lt"/>
                <a:ea typeface="+mn-ea"/>
                <a:cs typeface="+mn-cs"/>
              </a:defRPr>
            </a:lvl1pPr>
          </a:lstStyle>
          <a:p>
            <a:pPr lvl="0"/>
            <a:r>
              <a:rPr lang="es-ES" smtClean="0"/>
              <a:t>Haga clic para modificar el estilo de texto del patrón</a:t>
            </a:r>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34290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57200" y="457200"/>
            <a:ext cx="3124200" cy="2667000"/>
          </a:xfrm>
        </p:spPr>
        <p:txBody>
          <a:bodyPr>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11" name="Title 1"/>
          <p:cNvSpPr>
            <a:spLocks noGrp="1"/>
          </p:cNvSpPr>
          <p:nvPr>
            <p:ph type="title"/>
          </p:nvPr>
        </p:nvSpPr>
        <p:spPr>
          <a:xfrm>
            <a:off x="4876800" y="457200"/>
            <a:ext cx="2819400" cy="5714999"/>
          </a:xfrm>
        </p:spPr>
        <p:txBody>
          <a:bodyPr/>
          <a:lstStyle/>
          <a:p>
            <a:r>
              <a:rPr lang="es-ES" smtClean="0"/>
              <a:t>Haga clic para modificar el estilo de título del patrón</a:t>
            </a:r>
            <a:endParaRPr lang="en-US"/>
          </a:p>
        </p:txBody>
      </p:sp>
      <p:sp>
        <p:nvSpPr>
          <p:cNvPr id="9" name="Date Placeholder 8"/>
          <p:cNvSpPr>
            <a:spLocks noGrp="1"/>
          </p:cNvSpPr>
          <p:nvPr>
            <p:ph type="dt" sz="half" idx="10"/>
          </p:nvPr>
        </p:nvSpPr>
        <p:spPr/>
        <p:txBody>
          <a:bodyPr/>
          <a:lstStyle/>
          <a:p>
            <a:fld id="{FE41C934-846D-48C2-8907-B91E0FD08C08}" type="datetimeFigureOut">
              <a:rPr lang="es-MX" smtClean="0"/>
              <a:t>08/08/2017</a:t>
            </a:fld>
            <a:endParaRPr lang="es-MX"/>
          </a:p>
        </p:txBody>
      </p:sp>
      <p:sp>
        <p:nvSpPr>
          <p:cNvPr id="13" name="Slide Number Placeholder 12"/>
          <p:cNvSpPr>
            <a:spLocks noGrp="1"/>
          </p:cNvSpPr>
          <p:nvPr>
            <p:ph type="sldNum" sz="quarter" idx="11"/>
          </p:nvPr>
        </p:nvSpPr>
        <p:spPr/>
        <p:txBody>
          <a:bodyPr/>
          <a:lstStyle/>
          <a:p>
            <a:fld id="{0C32B51C-66B4-47B7-BB44-1FBF272ABCC7}" type="slidenum">
              <a:rPr lang="es-MX" smtClean="0"/>
              <a:t>‹Nº›</a:t>
            </a:fld>
            <a:endParaRPr lang="es-MX"/>
          </a:p>
        </p:txBody>
      </p:sp>
      <p:sp>
        <p:nvSpPr>
          <p:cNvPr id="14" name="Footer Placeholder 13"/>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275238"/>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675288"/>
            <a:ext cx="3581400" cy="2525112"/>
          </a:xfrm>
        </p:spPr>
        <p:txBody>
          <a:bodyPr anchor="t">
            <a:normAutofit/>
          </a:bodyPr>
          <a:lstStyle>
            <a:lvl1pPr marL="228600" indent="-182880">
              <a:defRPr sz="1400"/>
            </a:lvl1pPr>
            <a:lvl2pPr>
              <a:defRPr sz="1400"/>
            </a:lvl2pPr>
            <a:lvl3pPr>
              <a:defRPr sz="1400"/>
            </a:lvl3pPr>
            <a:lvl4pPr>
              <a:defRPr sz="1400" baseline="0"/>
            </a:lvl4pPr>
            <a:lvl5pPr>
              <a:buFont typeface="Wingdings" pitchFamily="2" charset="2"/>
              <a:buChar char="§"/>
              <a:defRPr sz="1400"/>
            </a:lvl5pPr>
            <a:lvl6pPr>
              <a:buFont typeface="Wingdings" pitchFamily="2" charset="2"/>
              <a:buChar cha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5" name="Text Placeholder 4"/>
          <p:cNvSpPr>
            <a:spLocks noGrp="1"/>
          </p:cNvSpPr>
          <p:nvPr>
            <p:ph type="body" sz="quarter" idx="3"/>
          </p:nvPr>
        </p:nvSpPr>
        <p:spPr>
          <a:xfrm>
            <a:off x="457199" y="3429000"/>
            <a:ext cx="3581400" cy="411162"/>
          </a:xfrm>
        </p:spPr>
        <p:txBody>
          <a:bodyPr anchor="b">
            <a:noAutofit/>
          </a:bodyPr>
          <a:lstStyle>
            <a:lvl1pPr marL="0" indent="0" algn="ctr">
              <a:buNone/>
              <a:defRPr sz="1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57199" y="3840162"/>
            <a:ext cx="3581400" cy="2515198"/>
          </a:xfrm>
        </p:spPr>
        <p:txBody>
          <a:bodyPr anchor="t">
            <a:normAutofit/>
          </a:bodyPr>
          <a:lstStyle>
            <a:lvl1pPr marL="228600" indent="-182880">
              <a:defRPr sz="1400"/>
            </a:lvl1pPr>
            <a:lvl2pPr>
              <a:defRPr sz="14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11" name="Title 1"/>
          <p:cNvSpPr>
            <a:spLocks noGrp="1"/>
          </p:cNvSpPr>
          <p:nvPr>
            <p:ph type="title"/>
          </p:nvPr>
        </p:nvSpPr>
        <p:spPr>
          <a:xfrm>
            <a:off x="4876800" y="457200"/>
            <a:ext cx="2819400" cy="5714999"/>
          </a:xfrm>
        </p:spPr>
        <p:txBody>
          <a:bodyPr/>
          <a:lstStyle/>
          <a:p>
            <a:r>
              <a:rPr lang="es-ES" smtClean="0"/>
              <a:t>Haga clic para modificar el estilo de título del patrón</a:t>
            </a:r>
            <a:endParaRPr lang="en-US"/>
          </a:p>
        </p:txBody>
      </p:sp>
      <p:sp>
        <p:nvSpPr>
          <p:cNvPr id="12" name="Date Placeholder 11"/>
          <p:cNvSpPr>
            <a:spLocks noGrp="1"/>
          </p:cNvSpPr>
          <p:nvPr>
            <p:ph type="dt" sz="half" idx="10"/>
          </p:nvPr>
        </p:nvSpPr>
        <p:spPr/>
        <p:txBody>
          <a:bodyPr/>
          <a:lstStyle/>
          <a:p>
            <a:fld id="{FE41C934-846D-48C2-8907-B91E0FD08C08}" type="datetimeFigureOut">
              <a:rPr lang="es-MX" smtClean="0"/>
              <a:t>08/08/2017</a:t>
            </a:fld>
            <a:endParaRPr lang="es-MX"/>
          </a:p>
        </p:txBody>
      </p:sp>
      <p:sp>
        <p:nvSpPr>
          <p:cNvPr id="14" name="Slide Number Placeholder 13"/>
          <p:cNvSpPr>
            <a:spLocks noGrp="1"/>
          </p:cNvSpPr>
          <p:nvPr>
            <p:ph type="sldNum" sz="quarter" idx="11"/>
          </p:nvPr>
        </p:nvSpPr>
        <p:spPr/>
        <p:txBody>
          <a:bodyPr/>
          <a:lstStyle/>
          <a:p>
            <a:fld id="{0C32B51C-66B4-47B7-BB44-1FBF272ABCC7}" type="slidenum">
              <a:rPr lang="es-MX" smtClean="0"/>
              <a:t>‹Nº›</a:t>
            </a:fld>
            <a:endParaRPr lang="es-MX"/>
          </a:p>
        </p:txBody>
      </p:sp>
      <p:sp>
        <p:nvSpPr>
          <p:cNvPr id="16" name="Footer Placeholder 15"/>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3733800" y="457200"/>
            <a:ext cx="3962400" cy="5715000"/>
          </a:xfrm>
        </p:spPr>
        <p:txBody>
          <a:bodyPr/>
          <a:lstStyle/>
          <a:p>
            <a:r>
              <a:rPr lang="es-ES" smtClean="0"/>
              <a:t>Haga clic para modificar el estilo de título del patrón</a:t>
            </a:r>
            <a:endParaRPr lang="en-US" dirty="0"/>
          </a:p>
        </p:txBody>
      </p:sp>
      <p:sp>
        <p:nvSpPr>
          <p:cNvPr id="9" name="Date Placeholder 8"/>
          <p:cNvSpPr>
            <a:spLocks noGrp="1"/>
          </p:cNvSpPr>
          <p:nvPr>
            <p:ph type="dt" sz="half" idx="10"/>
          </p:nvPr>
        </p:nvSpPr>
        <p:spPr/>
        <p:txBody>
          <a:bodyPr/>
          <a:lstStyle/>
          <a:p>
            <a:fld id="{FE41C934-846D-48C2-8907-B91E0FD08C08}" type="datetimeFigureOut">
              <a:rPr lang="es-MX" smtClean="0"/>
              <a:t>08/08/2017</a:t>
            </a:fld>
            <a:endParaRPr lang="es-MX"/>
          </a:p>
        </p:txBody>
      </p:sp>
      <p:sp>
        <p:nvSpPr>
          <p:cNvPr id="10" name="Slide Number Placeholder 9"/>
          <p:cNvSpPr>
            <a:spLocks noGrp="1"/>
          </p:cNvSpPr>
          <p:nvPr>
            <p:ph type="sldNum" sz="quarter" idx="11"/>
          </p:nvPr>
        </p:nvSpPr>
        <p:spPr/>
        <p:txBody>
          <a:bodyPr/>
          <a:lstStyle/>
          <a:p>
            <a:fld id="{0C32B51C-66B4-47B7-BB44-1FBF272ABCC7}" type="slidenum">
              <a:rPr lang="es-MX" smtClean="0"/>
              <a:t>‹Nº›</a:t>
            </a:fld>
            <a:endParaRPr lang="es-MX"/>
          </a:p>
        </p:txBody>
      </p:sp>
      <p:sp>
        <p:nvSpPr>
          <p:cNvPr id="11" name="Footer Placeholder 10"/>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8" name="Date Placeholder 7"/>
          <p:cNvSpPr>
            <a:spLocks noGrp="1"/>
          </p:cNvSpPr>
          <p:nvPr>
            <p:ph type="dt" sz="half" idx="10"/>
          </p:nvPr>
        </p:nvSpPr>
        <p:spPr/>
        <p:txBody>
          <a:bodyPr/>
          <a:lstStyle/>
          <a:p>
            <a:fld id="{FE41C934-846D-48C2-8907-B91E0FD08C08}" type="datetimeFigureOut">
              <a:rPr lang="es-MX" smtClean="0"/>
              <a:t>08/08/2017</a:t>
            </a:fld>
            <a:endParaRPr lang="es-MX"/>
          </a:p>
        </p:txBody>
      </p:sp>
      <p:sp>
        <p:nvSpPr>
          <p:cNvPr id="9" name="Slide Number Placeholder 8"/>
          <p:cNvSpPr>
            <a:spLocks noGrp="1"/>
          </p:cNvSpPr>
          <p:nvPr>
            <p:ph type="sldNum" sz="quarter" idx="11"/>
          </p:nvPr>
        </p:nvSpPr>
        <p:spPr/>
        <p:txBody>
          <a:bodyPr/>
          <a:lstStyle/>
          <a:p>
            <a:fld id="{0C32B51C-66B4-47B7-BB44-1FBF272ABCC7}" type="slidenum">
              <a:rPr lang="es-MX" smtClean="0"/>
              <a:t>‹Nº›</a:t>
            </a:fld>
            <a:endParaRPr lang="es-MX"/>
          </a:p>
        </p:txBody>
      </p:sp>
      <p:sp>
        <p:nvSpPr>
          <p:cNvPr id="10" name="Footer Placeholder 9"/>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5181600" y="1676400"/>
            <a:ext cx="2514600" cy="1874837"/>
          </a:xfrm>
        </p:spPr>
        <p:txBody>
          <a:bodyPr anchor="b">
            <a:normAutofit/>
          </a:bodyPr>
          <a:lstStyle>
            <a:lvl1pPr algn="r">
              <a:defRPr sz="2000" b="0">
                <a:effectLst/>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304800" y="1676400"/>
            <a:ext cx="4700016" cy="3505200"/>
          </a:xfrm>
        </p:spPr>
        <p:txBody>
          <a:bodyPr>
            <a:normAutofit/>
          </a:bodyPr>
          <a:lstStyle>
            <a:lvl1pPr marL="228600" indent="-182880">
              <a:defRPr sz="12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smtClean="0"/>
          </a:p>
        </p:txBody>
      </p:sp>
      <p:sp>
        <p:nvSpPr>
          <p:cNvPr id="14"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5" name="Date Placeholder 14"/>
          <p:cNvSpPr>
            <a:spLocks noGrp="1"/>
          </p:cNvSpPr>
          <p:nvPr>
            <p:ph type="dt" sz="half" idx="10"/>
          </p:nvPr>
        </p:nvSpPr>
        <p:spPr/>
        <p:txBody>
          <a:bodyPr/>
          <a:lstStyle/>
          <a:p>
            <a:fld id="{FE41C934-846D-48C2-8907-B91E0FD08C08}" type="datetimeFigureOut">
              <a:rPr lang="es-MX" smtClean="0"/>
              <a:t>08/08/2017</a:t>
            </a:fld>
            <a:endParaRPr lang="es-MX"/>
          </a:p>
        </p:txBody>
      </p:sp>
      <p:sp>
        <p:nvSpPr>
          <p:cNvPr id="16" name="Slide Number Placeholder 15"/>
          <p:cNvSpPr>
            <a:spLocks noGrp="1"/>
          </p:cNvSpPr>
          <p:nvPr>
            <p:ph type="sldNum" sz="quarter" idx="11"/>
          </p:nvPr>
        </p:nvSpPr>
        <p:spPr/>
        <p:txBody>
          <a:bodyPr/>
          <a:lstStyle/>
          <a:p>
            <a:fld id="{0C32B51C-66B4-47B7-BB44-1FBF272ABCC7}" type="slidenum">
              <a:rPr lang="es-MX" smtClean="0"/>
              <a:t>‹Nº›</a:t>
            </a:fld>
            <a:endParaRPr lang="es-MX"/>
          </a:p>
        </p:txBody>
      </p:sp>
      <p:sp>
        <p:nvSpPr>
          <p:cNvPr id="17" name="Footer Placeholder 16"/>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04800" y="1676400"/>
            <a:ext cx="4696967" cy="35052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a:p>
        </p:txBody>
      </p:sp>
      <p:sp>
        <p:nvSpPr>
          <p:cNvPr id="11" name="Title 1"/>
          <p:cNvSpPr>
            <a:spLocks noGrp="1"/>
          </p:cNvSpPr>
          <p:nvPr>
            <p:ph type="title"/>
          </p:nvPr>
        </p:nvSpPr>
        <p:spPr>
          <a:xfrm>
            <a:off x="5181600" y="1676400"/>
            <a:ext cx="2514600" cy="1875972"/>
          </a:xfrm>
        </p:spPr>
        <p:txBody>
          <a:bodyPr anchor="b">
            <a:normAutofit/>
          </a:bodyPr>
          <a:lstStyle>
            <a:lvl1pPr algn="r">
              <a:defRPr sz="2000" b="0">
                <a:effectLst/>
              </a:defRPr>
            </a:lvl1pPr>
          </a:lstStyle>
          <a:p>
            <a:r>
              <a:rPr lang="es-ES" smtClean="0"/>
              <a:t>Haga clic para modificar el estilo de título del patrón</a:t>
            </a:r>
            <a:endParaRPr lang="en-US" dirty="0"/>
          </a:p>
        </p:txBody>
      </p:sp>
      <p:sp>
        <p:nvSpPr>
          <p:cNvPr id="12" name="Text Placeholder 3"/>
          <p:cNvSpPr>
            <a:spLocks noGrp="1"/>
          </p:cNvSpPr>
          <p:nvPr>
            <p:ph type="body" sz="half" idx="2"/>
          </p:nvPr>
        </p:nvSpPr>
        <p:spPr>
          <a:xfrm>
            <a:off x="5486400" y="3552372"/>
            <a:ext cx="2209800" cy="1629228"/>
          </a:xfrm>
        </p:spPr>
        <p:txBody>
          <a:bodyPr anchor="t">
            <a:normAutofit/>
          </a:bodyPr>
          <a:lstStyle>
            <a:lvl1pPr marL="0" indent="0" algn="r">
              <a:buNone/>
              <a:defRPr sz="12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6" name="Date Placeholder 15"/>
          <p:cNvSpPr>
            <a:spLocks noGrp="1"/>
          </p:cNvSpPr>
          <p:nvPr>
            <p:ph type="dt" sz="half" idx="10"/>
          </p:nvPr>
        </p:nvSpPr>
        <p:spPr/>
        <p:txBody>
          <a:bodyPr/>
          <a:lstStyle/>
          <a:p>
            <a:fld id="{FE41C934-846D-48C2-8907-B91E0FD08C08}" type="datetimeFigureOut">
              <a:rPr lang="es-MX" smtClean="0"/>
              <a:t>08/08/2017</a:t>
            </a:fld>
            <a:endParaRPr lang="es-MX"/>
          </a:p>
        </p:txBody>
      </p:sp>
      <p:sp>
        <p:nvSpPr>
          <p:cNvPr id="17" name="Slide Number Placeholder 16"/>
          <p:cNvSpPr>
            <a:spLocks noGrp="1"/>
          </p:cNvSpPr>
          <p:nvPr>
            <p:ph type="sldNum" sz="quarter" idx="11"/>
          </p:nvPr>
        </p:nvSpPr>
        <p:spPr/>
        <p:txBody>
          <a:bodyPr/>
          <a:lstStyle/>
          <a:p>
            <a:fld id="{0C32B51C-66B4-47B7-BB44-1FBF272ABCC7}" type="slidenum">
              <a:rPr lang="es-MX" smtClean="0"/>
              <a:t>‹Nº›</a:t>
            </a:fld>
            <a:endParaRPr lang="es-MX"/>
          </a:p>
        </p:txBody>
      </p:sp>
      <p:sp>
        <p:nvSpPr>
          <p:cNvPr id="18" name="Footer Placeholder 17"/>
          <p:cNvSpPr>
            <a:spLocks noGrp="1"/>
          </p:cNvSpPr>
          <p:nvPr>
            <p:ph type="ftr" sz="quarter" idx="12"/>
          </p:nvPr>
        </p:nvSpPr>
        <p:spPr/>
        <p:txBody>
          <a:bodyPr/>
          <a:lstStyle/>
          <a:p>
            <a:endParaRPr lang="es-MX"/>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2" name="Picture 11" descr="sphere2.png"/>
          <p:cNvPicPr>
            <a:picLocks noChangeAspect="1"/>
          </p:cNvPicPr>
          <p:nvPr/>
        </p:nvPicPr>
        <p:blipFill>
          <a:blip r:embed="rId13" cstate="print"/>
          <a:stretch>
            <a:fillRect/>
          </a:stretch>
        </p:blipFill>
        <p:spPr>
          <a:xfrm>
            <a:off x="8823693" y="0"/>
            <a:ext cx="320307" cy="6858000"/>
          </a:xfrm>
          <a:prstGeom prst="rect">
            <a:avLst/>
          </a:prstGeom>
        </p:spPr>
      </p:pic>
      <p:sp>
        <p:nvSpPr>
          <p:cNvPr id="2" name="Title Placeholder 1"/>
          <p:cNvSpPr>
            <a:spLocks noGrp="1"/>
          </p:cNvSpPr>
          <p:nvPr>
            <p:ph type="title"/>
          </p:nvPr>
        </p:nvSpPr>
        <p:spPr>
          <a:xfrm>
            <a:off x="4876800" y="457200"/>
            <a:ext cx="2819400" cy="5715000"/>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457200"/>
            <a:ext cx="3657600" cy="5714999"/>
          </a:xfrm>
          <a:prstGeom prst="rect">
            <a:avLst/>
          </a:prstGeom>
        </p:spPr>
        <p:txBody>
          <a:bodyPr vert="horz" lIns="91440" tIns="45720" rIns="91440" bIns="45720" rtlCol="0"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8" name="Slide Number Placeholder 7"/>
          <p:cNvSpPr>
            <a:spLocks noGrp="1"/>
          </p:cNvSpPr>
          <p:nvPr>
            <p:ph type="sldNum" sz="quarter" idx="4"/>
          </p:nvPr>
        </p:nvSpPr>
        <p:spPr>
          <a:xfrm>
            <a:off x="7772400" y="6400800"/>
            <a:ext cx="533400" cy="152400"/>
          </a:xfrm>
          <a:prstGeom prst="rect">
            <a:avLst/>
          </a:prstGeom>
        </p:spPr>
        <p:txBody>
          <a:bodyPr vert="horz" lIns="91440" tIns="45720" rIns="91440" bIns="45720" rtlCol="0" anchor="ctr"/>
          <a:lstStyle>
            <a:lvl1pPr algn="ctr">
              <a:defRPr sz="1050">
                <a:solidFill>
                  <a:schemeClr val="tx1">
                    <a:lumMod val="50000"/>
                    <a:lumOff val="50000"/>
                  </a:schemeClr>
                </a:solidFill>
              </a:defRPr>
            </a:lvl1pPr>
          </a:lstStyle>
          <a:p>
            <a:fld id="{0C32B51C-66B4-47B7-BB44-1FBF272ABCC7}" type="slidenum">
              <a:rPr lang="es-MX" smtClean="0"/>
              <a:t>‹Nº›</a:t>
            </a:fld>
            <a:endParaRPr lang="es-MX"/>
          </a:p>
        </p:txBody>
      </p:sp>
      <p:sp>
        <p:nvSpPr>
          <p:cNvPr id="9" name="Date Placeholder 8"/>
          <p:cNvSpPr>
            <a:spLocks noGrp="1"/>
          </p:cNvSpPr>
          <p:nvPr>
            <p:ph type="dt" sz="half" idx="2"/>
          </p:nvPr>
        </p:nvSpPr>
        <p:spPr>
          <a:xfrm>
            <a:off x="4876801" y="6426201"/>
            <a:ext cx="2819399" cy="126999"/>
          </a:xfrm>
          <a:prstGeom prst="rect">
            <a:avLst/>
          </a:prstGeom>
        </p:spPr>
        <p:txBody>
          <a:bodyPr vert="horz" lIns="91440" tIns="45720" rIns="91440" bIns="45720" rtlCol="0" anchor="ctr"/>
          <a:lstStyle>
            <a:lvl1pPr algn="r">
              <a:defRPr sz="1050">
                <a:solidFill>
                  <a:schemeClr val="tx1">
                    <a:lumMod val="50000"/>
                    <a:lumOff val="50000"/>
                  </a:schemeClr>
                </a:solidFill>
              </a:defRPr>
            </a:lvl1pPr>
          </a:lstStyle>
          <a:p>
            <a:fld id="{FE41C934-846D-48C2-8907-B91E0FD08C08}" type="datetimeFigureOut">
              <a:rPr lang="es-MX" smtClean="0"/>
              <a:t>08/08/2017</a:t>
            </a:fld>
            <a:endParaRPr lang="es-MX"/>
          </a:p>
        </p:txBody>
      </p:sp>
      <p:sp>
        <p:nvSpPr>
          <p:cNvPr id="10" name="Footer Placeholder 9"/>
          <p:cNvSpPr>
            <a:spLocks noGrp="1"/>
          </p:cNvSpPr>
          <p:nvPr>
            <p:ph type="ftr" sz="quarter" idx="3"/>
          </p:nvPr>
        </p:nvSpPr>
        <p:spPr>
          <a:xfrm>
            <a:off x="4875213" y="6296248"/>
            <a:ext cx="2820987" cy="152400"/>
          </a:xfrm>
          <a:prstGeom prst="rect">
            <a:avLst/>
          </a:prstGeom>
        </p:spPr>
        <p:txBody>
          <a:bodyPr vert="horz" lIns="91440" tIns="45720" rIns="91440" bIns="45720" rtlCol="0" anchor="b"/>
          <a:lstStyle>
            <a:lvl1pPr algn="r">
              <a:defRPr sz="1050">
                <a:solidFill>
                  <a:schemeClr val="tx1"/>
                </a:solidFill>
              </a:defRPr>
            </a:lvl1pPr>
          </a:lstStyle>
          <a:p>
            <a:endParaRPr lang="es-MX"/>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iming>
    <p:tnLst>
      <p:par>
        <p:cTn id="1" dur="indefinite" restart="never" nodeType="tmRoot"/>
      </p:par>
    </p:tnLst>
  </p:timing>
  <p:txStyles>
    <p:titleStyle>
      <a:lvl1pPr algn="r" defTabSz="914400" rtl="0" eaLnBrk="1" latinLnBrk="0" hangingPunct="1">
        <a:spcBef>
          <a:spcPct val="0"/>
        </a:spcBef>
        <a:buNone/>
        <a:defRPr sz="2800" kern="1200">
          <a:gradFill>
            <a:gsLst>
              <a:gs pos="0">
                <a:schemeClr val="tx1">
                  <a:lumMod val="50000"/>
                </a:schemeClr>
              </a:gs>
              <a:gs pos="61000">
                <a:schemeClr val="tx1"/>
              </a:gs>
            </a:gsLst>
            <a:lin ang="5400000" scaled="0"/>
          </a:gradFill>
          <a:effectLst/>
          <a:latin typeface="+mj-lt"/>
          <a:ea typeface="+mj-ea"/>
          <a:cs typeface="+mj-cs"/>
        </a:defRPr>
      </a:lvl1pPr>
    </p:titleStyle>
    <p:bodyStyle>
      <a:lvl1pPr marL="182880" indent="-182880" algn="l" defTabSz="914400" rtl="0" eaLnBrk="1" latinLnBrk="0" hangingPunct="1">
        <a:spcBef>
          <a:spcPct val="20000"/>
        </a:spcBef>
        <a:buClr>
          <a:schemeClr val="tx1">
            <a:lumMod val="50000"/>
            <a:lumOff val="50000"/>
          </a:schemeClr>
        </a:buClr>
        <a:buFont typeface="Wingdings" pitchFamily="2" charset="2"/>
        <a:buChar char="§"/>
        <a:defRPr sz="1800" kern="1200">
          <a:solidFill>
            <a:schemeClr val="tx1">
              <a:lumMod val="85000"/>
            </a:schemeClr>
          </a:solidFill>
          <a:latin typeface="+mn-lt"/>
          <a:ea typeface="+mn-ea"/>
          <a:cs typeface="+mn-cs"/>
        </a:defRPr>
      </a:lvl1pPr>
      <a:lvl2pPr marL="41148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2pPr>
      <a:lvl3pPr marL="59436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3pPr>
      <a:lvl4pPr marL="77724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4pPr>
      <a:lvl5pPr marL="960120" indent="-182880" algn="l" defTabSz="914400" rtl="0" eaLnBrk="1" latinLnBrk="0" hangingPunct="1">
        <a:spcBef>
          <a:spcPct val="20000"/>
        </a:spcBef>
        <a:buClr>
          <a:schemeClr val="tx1">
            <a:lumMod val="50000"/>
            <a:lumOff val="50000"/>
          </a:schemeClr>
        </a:buClr>
        <a:buFont typeface="Wingdings" pitchFamily="2" charset="2"/>
        <a:buChar char="§"/>
        <a:defRPr sz="1400" kern="1200">
          <a:solidFill>
            <a:schemeClr val="tx1">
              <a:lumMod val="85000"/>
            </a:schemeClr>
          </a:solidFill>
          <a:latin typeface="+mn-lt"/>
          <a:ea typeface="+mn-ea"/>
          <a:cs typeface="+mn-cs"/>
        </a:defRPr>
      </a:lvl5pPr>
      <a:lvl6pPr marL="114300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6pPr>
      <a:lvl7pPr marL="132588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7pPr>
      <a:lvl8pPr marL="150876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8pPr>
      <a:lvl9pPr marL="1691640" indent="-182880" algn="l" defTabSz="914400" rtl="0" eaLnBrk="1" latinLnBrk="0" hangingPunct="1">
        <a:spcBef>
          <a:spcPts val="288"/>
        </a:spcBef>
        <a:buClr>
          <a:schemeClr val="tx1">
            <a:lumMod val="50000"/>
            <a:lumOff val="50000"/>
          </a:schemeClr>
        </a:buClr>
        <a:buFont typeface="Wingdings" pitchFamily="2" charset="2"/>
        <a:buChar char="§"/>
        <a:defRPr sz="14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1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2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jpeg"/><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5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contrast="40000"/>
                    </a14:imgEffect>
                  </a14:imgLayer>
                </a14:imgProps>
              </a:ext>
              <a:ext uri="{28A0092B-C50C-407E-A947-70E740481C1C}">
                <a14:useLocalDpi xmlns:a14="http://schemas.microsoft.com/office/drawing/2010/main" val="0"/>
              </a:ext>
            </a:extLst>
          </a:blip>
          <a:srcRect l="40470"/>
          <a:stretch/>
        </p:blipFill>
        <p:spPr>
          <a:xfrm rot="10800000">
            <a:off x="0" y="0"/>
            <a:ext cx="6804248" cy="6858000"/>
          </a:xfrm>
          <a:prstGeom prst="rect">
            <a:avLst/>
          </a:prstGeom>
        </p:spPr>
      </p:pic>
      <p:sp>
        <p:nvSpPr>
          <p:cNvPr id="3" name="2 Subtítulo"/>
          <p:cNvSpPr>
            <a:spLocks noGrp="1"/>
          </p:cNvSpPr>
          <p:nvPr>
            <p:ph type="subTitle" idx="1"/>
          </p:nvPr>
        </p:nvSpPr>
        <p:spPr>
          <a:xfrm>
            <a:off x="1587624" y="3429000"/>
            <a:ext cx="4856584" cy="550912"/>
          </a:xfrm>
        </p:spPr>
        <p:txBody>
          <a:bodyPr>
            <a:normAutofit/>
          </a:bodyPr>
          <a:lstStyle/>
          <a:p>
            <a:r>
              <a:rPr lang="pt-BR" sz="2400" dirty="0" smtClean="0">
                <a:solidFill>
                  <a:srgbClr val="7A7973"/>
                </a:solidFill>
                <a:latin typeface="Calibri Light" pitchFamily="34" charset="0"/>
              </a:rPr>
              <a:t>Rodolfo </a:t>
            </a:r>
            <a:r>
              <a:rPr lang="pt-BR" sz="2400" dirty="0" err="1" smtClean="0">
                <a:solidFill>
                  <a:srgbClr val="7A7973"/>
                </a:solidFill>
                <a:latin typeface="Calibri Light" pitchFamily="34" charset="0"/>
              </a:rPr>
              <a:t>Luthe</a:t>
            </a:r>
            <a:r>
              <a:rPr lang="pt-BR" sz="2400" dirty="0" smtClean="0">
                <a:solidFill>
                  <a:srgbClr val="7A7973"/>
                </a:solidFill>
                <a:latin typeface="Calibri Light" pitchFamily="34" charset="0"/>
              </a:rPr>
              <a:t>, Investigador, </a:t>
            </a:r>
            <a:r>
              <a:rPr lang="pt-BR" sz="2400" dirty="0" err="1" smtClean="0">
                <a:solidFill>
                  <a:srgbClr val="7A7973"/>
                </a:solidFill>
                <a:latin typeface="Calibri Light" pitchFamily="34" charset="0"/>
              </a:rPr>
              <a:t>Ph</a:t>
            </a:r>
            <a:r>
              <a:rPr lang="pt-BR" sz="2400" dirty="0" smtClean="0">
                <a:solidFill>
                  <a:srgbClr val="7A7973"/>
                </a:solidFill>
                <a:latin typeface="Calibri Light" pitchFamily="34" charset="0"/>
              </a:rPr>
              <a:t>. D.</a:t>
            </a:r>
            <a:endParaRPr lang="es-MX" sz="2400" dirty="0">
              <a:solidFill>
                <a:srgbClr val="7A7973"/>
              </a:solidFill>
              <a:latin typeface="Calibri Light" pitchFamily="34" charset="0"/>
            </a:endParaRPr>
          </a:p>
        </p:txBody>
      </p:sp>
      <p:sp>
        <p:nvSpPr>
          <p:cNvPr id="2" name="1 Título"/>
          <p:cNvSpPr>
            <a:spLocks noGrp="1"/>
          </p:cNvSpPr>
          <p:nvPr>
            <p:ph type="title"/>
          </p:nvPr>
        </p:nvSpPr>
        <p:spPr>
          <a:xfrm>
            <a:off x="1115616" y="2132856"/>
            <a:ext cx="5285184" cy="1232520"/>
          </a:xfrm>
        </p:spPr>
        <p:txBody>
          <a:bodyPr>
            <a:normAutofit/>
          </a:bodyPr>
          <a:lstStyle/>
          <a:p>
            <a:r>
              <a:rPr lang="es-MX" sz="3600" dirty="0" smtClean="0">
                <a:solidFill>
                  <a:srgbClr val="760519"/>
                </a:solidFill>
                <a:latin typeface="Calibri Light" pitchFamily="34" charset="0"/>
              </a:rPr>
              <a:t>La investigación y la información</a:t>
            </a:r>
            <a:endParaRPr lang="es-MX" sz="3600"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04248" y="0"/>
            <a:ext cx="2376264" cy="6858000"/>
          </a:xfrm>
          <a:prstGeom prst="rect">
            <a:avLst/>
          </a:prstGeom>
        </p:spPr>
      </p:pic>
      <p:pic>
        <p:nvPicPr>
          <p:cNvPr id="7" name="6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7504" y="352841"/>
            <a:ext cx="2407901" cy="1203951"/>
          </a:xfrm>
          <a:prstGeom prst="rect">
            <a:avLst/>
          </a:prstGeom>
        </p:spPr>
      </p:pic>
      <p:pic>
        <p:nvPicPr>
          <p:cNvPr id="8" name="7 Imagen"/>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564856" y="394031"/>
            <a:ext cx="4023368" cy="762002"/>
          </a:xfrm>
          <a:prstGeom prst="rect">
            <a:avLst/>
          </a:prstGeom>
        </p:spPr>
      </p:pic>
    </p:spTree>
    <p:extLst>
      <p:ext uri="{BB962C8B-B14F-4D97-AF65-F5344CB8AC3E}">
        <p14:creationId xmlns:p14="http://schemas.microsoft.com/office/powerpoint/2010/main" val="41330560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s-MX" sz="2000" dirty="0">
                <a:solidFill>
                  <a:srgbClr val="7A7973"/>
                </a:solidFill>
              </a:rPr>
              <a:t>La solución en el concepto de internacionalización funciona cuando en la sociedad hay personas con el sentido de responsabilidad social que deciden no aceptar situaciones de desastre, negativas y que degradan la calidad de vida</a:t>
            </a:r>
            <a:r>
              <a:rPr lang="es-MX" sz="2000" dirty="0" smtClean="0">
                <a:solidFill>
                  <a:srgbClr val="7A7973"/>
                </a:solidFill>
              </a:rPr>
              <a:t>.</a:t>
            </a:r>
          </a:p>
          <a:p>
            <a:pPr algn="just">
              <a:spcBef>
                <a:spcPts val="600"/>
              </a:spcBef>
              <a:spcAft>
                <a:spcPts val="600"/>
              </a:spcAft>
              <a:buClr>
                <a:srgbClr val="760519"/>
              </a:buClr>
            </a:pPr>
            <a:r>
              <a:rPr lang="es-MX" sz="2000" dirty="0">
                <a:solidFill>
                  <a:srgbClr val="7A7973"/>
                </a:solidFill>
              </a:rPr>
              <a:t>Tenemos un caso de referencia, KABOOM!, de vivir seguridad y quitar la violencia, en EUA, presentado en el IPADE por su director Antonio Casanueva. </a:t>
            </a:r>
            <a:endParaRPr lang="es-MX" sz="2000" dirty="0" smtClean="0">
              <a:solidFill>
                <a:srgbClr val="7A7973"/>
              </a:solidFill>
            </a:endParaRPr>
          </a:p>
          <a:p>
            <a:pPr algn="just">
              <a:spcBef>
                <a:spcPts val="600"/>
              </a:spcBef>
              <a:spcAft>
                <a:spcPts val="600"/>
              </a:spcAft>
              <a:buClr>
                <a:srgbClr val="760519"/>
              </a:buClr>
            </a:pPr>
            <a:r>
              <a:rPr lang="es-MX" sz="2000" dirty="0">
                <a:solidFill>
                  <a:srgbClr val="7A7973"/>
                </a:solidFill>
              </a:rPr>
              <a:t>La violencia en las calles y parques plantea una situación triste de dos niños, en EUA, que quieren jugar y se meten a un automóvil que tiene el motor funcionando, muriendo intoxicados los dos. </a:t>
            </a:r>
            <a:endParaRPr lang="es-MX" sz="2000" dirty="0" smtClean="0">
              <a:solidFill>
                <a:srgbClr val="7A7973"/>
              </a:solidFill>
            </a:endParaRPr>
          </a:p>
          <a:p>
            <a:pPr algn="just">
              <a:spcBef>
                <a:spcPts val="600"/>
              </a:spcBef>
              <a:spcAft>
                <a:spcPts val="600"/>
              </a:spcAft>
              <a:buClr>
                <a:srgbClr val="760519"/>
              </a:buClr>
            </a:pPr>
            <a:r>
              <a:rPr lang="es-MX" sz="2000" dirty="0">
                <a:solidFill>
                  <a:srgbClr val="7A7973"/>
                </a:solidFill>
              </a:rPr>
              <a:t>El empresario </a:t>
            </a:r>
            <a:r>
              <a:rPr lang="es-MX" sz="2000" dirty="0" err="1">
                <a:solidFill>
                  <a:srgbClr val="7A7973"/>
                </a:solidFill>
              </a:rPr>
              <a:t>Darell</a:t>
            </a:r>
            <a:r>
              <a:rPr lang="es-MX" sz="2000" dirty="0">
                <a:solidFill>
                  <a:srgbClr val="7A7973"/>
                </a:solidFill>
              </a:rPr>
              <a:t> </a:t>
            </a:r>
            <a:r>
              <a:rPr lang="es-MX" sz="2000" dirty="0" err="1">
                <a:solidFill>
                  <a:srgbClr val="7A7973"/>
                </a:solidFill>
              </a:rPr>
              <a:t>Hammond</a:t>
            </a:r>
            <a:r>
              <a:rPr lang="es-MX" sz="2000" dirty="0">
                <a:solidFill>
                  <a:srgbClr val="7A7973"/>
                </a:solidFill>
              </a:rPr>
              <a:t> se entera de la noticia y dijo: </a:t>
            </a:r>
            <a:r>
              <a:rPr lang="es-MX" sz="2000" dirty="0">
                <a:solidFill>
                  <a:srgbClr val="760519"/>
                </a:solidFill>
              </a:rPr>
              <a:t>Esto no lo quiero en mi país</a:t>
            </a:r>
            <a:r>
              <a:rPr lang="es-MX" sz="2000" dirty="0" smtClean="0">
                <a:solidFill>
                  <a:srgbClr val="7A7973"/>
                </a:solidFill>
              </a:rPr>
              <a:t>.</a:t>
            </a:r>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La sociedad y los parques infantiles en EUA</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8877562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45841"/>
            <a:ext cx="7355160" cy="5119463"/>
          </a:xfrm>
        </p:spPr>
        <p:txBody>
          <a:bodyPr anchor="t">
            <a:normAutofit/>
          </a:bodyPr>
          <a:lstStyle/>
          <a:p>
            <a:pPr>
              <a:spcBef>
                <a:spcPts val="600"/>
              </a:spcBef>
              <a:spcAft>
                <a:spcPts val="600"/>
              </a:spcAft>
              <a:buClr>
                <a:srgbClr val="760519"/>
              </a:buClr>
            </a:pPr>
            <a:r>
              <a:rPr lang="es-MX" sz="1750" dirty="0">
                <a:solidFill>
                  <a:srgbClr val="7A7973"/>
                </a:solidFill>
              </a:rPr>
              <a:t>Su reflexión considera la importancia de la infancia de un país y el riesgo de no tener lugares de esparcimiento, cuando los parques son basureros y reuniones de drogadictos.</a:t>
            </a:r>
            <a:r>
              <a:rPr lang="es-MX" sz="1750" dirty="0" smtClean="0">
                <a:solidFill>
                  <a:srgbClr val="7A7973"/>
                </a:solidFill>
              </a:rPr>
              <a:t> </a:t>
            </a:r>
          </a:p>
          <a:p>
            <a:pPr>
              <a:spcBef>
                <a:spcPts val="600"/>
              </a:spcBef>
              <a:spcAft>
                <a:spcPts val="600"/>
              </a:spcAft>
              <a:buClr>
                <a:srgbClr val="760519"/>
              </a:buClr>
            </a:pPr>
            <a:r>
              <a:rPr lang="es-MX" sz="1750" dirty="0">
                <a:solidFill>
                  <a:srgbClr val="7A7973"/>
                </a:solidFill>
              </a:rPr>
              <a:t>Empieza entonces un proyecto de la construcción y adecuación de parques infantiles que abarca, en 25 años, prácticamente a todo su país. Como empresario tiene la habilidad para trabajar en equipo organizando a otros empresarios, organizaciones, gobierno, familias y sociedad en general</a:t>
            </a:r>
            <a:r>
              <a:rPr lang="es-MX" sz="1750" dirty="0" smtClean="0">
                <a:solidFill>
                  <a:srgbClr val="7A7973"/>
                </a:solidFill>
              </a:rPr>
              <a:t>.</a:t>
            </a:r>
          </a:p>
          <a:p>
            <a:pPr>
              <a:spcBef>
                <a:spcPts val="600"/>
              </a:spcBef>
              <a:spcAft>
                <a:spcPts val="600"/>
              </a:spcAft>
              <a:buClr>
                <a:srgbClr val="760519"/>
              </a:buClr>
            </a:pPr>
            <a:r>
              <a:rPr lang="es-MX" sz="1750" dirty="0">
                <a:solidFill>
                  <a:srgbClr val="7A7973"/>
                </a:solidFill>
              </a:rPr>
              <a:t>Su conclusión es que el secreto para que los parques infantiles sean un éxito se debe a las mamás y dijo: </a:t>
            </a:r>
            <a:r>
              <a:rPr lang="es-MX" sz="1750" dirty="0">
                <a:solidFill>
                  <a:srgbClr val="760519"/>
                </a:solidFill>
              </a:rPr>
              <a:t>Si las mamás supieran de lo que son capaces todos los problemas se resolverían</a:t>
            </a:r>
            <a:r>
              <a:rPr lang="es-MX" sz="1750" dirty="0" smtClean="0">
                <a:solidFill>
                  <a:srgbClr val="7A7973"/>
                </a:solidFill>
              </a:rPr>
              <a:t>.</a:t>
            </a:r>
          </a:p>
          <a:p>
            <a:pPr>
              <a:spcBef>
                <a:spcPts val="600"/>
              </a:spcBef>
              <a:spcAft>
                <a:spcPts val="600"/>
              </a:spcAft>
              <a:buClr>
                <a:srgbClr val="760519"/>
              </a:buClr>
            </a:pPr>
            <a:r>
              <a:rPr lang="es-MX" sz="1750" dirty="0">
                <a:solidFill>
                  <a:srgbClr val="7A7973"/>
                </a:solidFill>
              </a:rPr>
              <a:t>La aportación de </a:t>
            </a:r>
            <a:r>
              <a:rPr lang="es-MX" sz="1750" dirty="0" err="1">
                <a:solidFill>
                  <a:srgbClr val="7A7973"/>
                </a:solidFill>
              </a:rPr>
              <a:t>Darrell</a:t>
            </a:r>
            <a:r>
              <a:rPr lang="es-MX" sz="1750" dirty="0">
                <a:solidFill>
                  <a:srgbClr val="7A7973"/>
                </a:solidFill>
              </a:rPr>
              <a:t> es muy valiosa porque se fundamenta en tres economías, sin considerar la economía cuaternaria, centrada en la investigación. Lo anterior indica que muchas situaciones sociales se pueden internacionalizar sin considerar la economía cuaternaria de la investigación; la solución de </a:t>
            </a:r>
            <a:r>
              <a:rPr lang="es-MX" sz="1750" dirty="0" err="1">
                <a:solidFill>
                  <a:srgbClr val="7A7973"/>
                </a:solidFill>
              </a:rPr>
              <a:t>Darrell</a:t>
            </a:r>
            <a:r>
              <a:rPr lang="es-MX" sz="1750" dirty="0">
                <a:solidFill>
                  <a:srgbClr val="7A7973"/>
                </a:solidFill>
              </a:rPr>
              <a:t> se puede desarrollar en cualquier parte del mundo</a:t>
            </a:r>
            <a:r>
              <a:rPr lang="es-MX" sz="1750" dirty="0" smtClean="0">
                <a:solidFill>
                  <a:srgbClr val="7A7973"/>
                </a:solidFill>
              </a:rPr>
              <a:t>.</a:t>
            </a:r>
          </a:p>
          <a:p>
            <a:endParaRPr lang="es-MX" dirty="0"/>
          </a:p>
        </p:txBody>
      </p:sp>
      <p:sp>
        <p:nvSpPr>
          <p:cNvPr id="2" name="1 Título"/>
          <p:cNvSpPr>
            <a:spLocks noGrp="1"/>
          </p:cNvSpPr>
          <p:nvPr>
            <p:ph type="title"/>
          </p:nvPr>
        </p:nvSpPr>
        <p:spPr>
          <a:xfrm>
            <a:off x="395536" y="332656"/>
            <a:ext cx="7300664" cy="648072"/>
          </a:xfrm>
        </p:spPr>
        <p:txBody>
          <a:bodyPr/>
          <a:lstStyle/>
          <a:p>
            <a:pPr algn="l"/>
            <a:r>
              <a:rPr lang="es-MX" dirty="0">
                <a:solidFill>
                  <a:srgbClr val="760519"/>
                </a:solidFill>
                <a:latin typeface="Calibri Light" pitchFamily="34" charset="0"/>
              </a:rPr>
              <a:t>La sociedad y los parques infantiles en EUA</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29166258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spcBef>
                <a:spcPts val="600"/>
              </a:spcBef>
              <a:spcAft>
                <a:spcPts val="600"/>
              </a:spcAft>
              <a:buClr>
                <a:srgbClr val="760519"/>
              </a:buClr>
            </a:pPr>
            <a:r>
              <a:rPr lang="es-MX" sz="2000" dirty="0">
                <a:solidFill>
                  <a:srgbClr val="7A7973"/>
                </a:solidFill>
              </a:rPr>
              <a:t>El legado de Einstein se relaciona con la investigación y, en este sentido, corresponde a la economía cuaternaria.</a:t>
            </a:r>
            <a:r>
              <a:rPr lang="es-MX" sz="1900" dirty="0" smtClean="0">
                <a:solidFill>
                  <a:srgbClr val="7A7973"/>
                </a:solidFill>
              </a:rPr>
              <a:t> </a:t>
            </a:r>
          </a:p>
          <a:p>
            <a:pPr>
              <a:spcBef>
                <a:spcPts val="600"/>
              </a:spcBef>
              <a:spcAft>
                <a:spcPts val="600"/>
              </a:spcAft>
              <a:buClr>
                <a:srgbClr val="760519"/>
              </a:buClr>
            </a:pPr>
            <a:r>
              <a:rPr lang="es-MX" sz="2000" dirty="0">
                <a:solidFill>
                  <a:srgbClr val="7A7973"/>
                </a:solidFill>
              </a:rPr>
              <a:t>Las redes neuronales las propuso Einstein, quien dijo: La mayor energía en el universo es la del amor y Dios es amor. Esta red neuronal es la Red de Oración y anticipa el materialismo cerrado al espíritu</a:t>
            </a:r>
            <a:r>
              <a:rPr lang="es-MX" sz="2000" dirty="0" smtClean="0">
                <a:solidFill>
                  <a:srgbClr val="7A7973"/>
                </a:solidFill>
              </a:rPr>
              <a:t>.</a:t>
            </a:r>
          </a:p>
          <a:p>
            <a:pPr>
              <a:spcBef>
                <a:spcPts val="600"/>
              </a:spcBef>
              <a:spcAft>
                <a:spcPts val="600"/>
              </a:spcAft>
              <a:buClr>
                <a:srgbClr val="760519"/>
              </a:buClr>
            </a:pPr>
            <a:r>
              <a:rPr lang="es-MX" sz="2000" dirty="0">
                <a:solidFill>
                  <a:srgbClr val="7A7973"/>
                </a:solidFill>
              </a:rPr>
              <a:t>Por tanto, la causa de los malestares en espíritu, mente y cuerpo es el desequilibrio </a:t>
            </a:r>
            <a:r>
              <a:rPr lang="es-MX" sz="2000" dirty="0">
                <a:solidFill>
                  <a:srgbClr val="760519"/>
                </a:solidFill>
              </a:rPr>
              <a:t>eléctrico</a:t>
            </a:r>
            <a:r>
              <a:rPr lang="es-MX" sz="2000" dirty="0">
                <a:solidFill>
                  <a:srgbClr val="7A7973"/>
                </a:solidFill>
              </a:rPr>
              <a:t> de las redes neuronales. Por esta razón, algunos médicos pronostican que los ingenieros pueden curar a futuro. </a:t>
            </a:r>
            <a:endParaRPr lang="es-MX" sz="2000" dirty="0" smtClean="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Legado de Einstein: Redes neuronales</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22799691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spcBef>
                <a:spcPts val="600"/>
              </a:spcBef>
              <a:spcAft>
                <a:spcPts val="600"/>
              </a:spcAft>
              <a:buClr>
                <a:srgbClr val="760519"/>
              </a:buClr>
            </a:pPr>
            <a:r>
              <a:rPr lang="es-MX" sz="2000" dirty="0">
                <a:solidFill>
                  <a:srgbClr val="7A7973"/>
                </a:solidFill>
              </a:rPr>
              <a:t>La explicación es que Einstein plantea que la red neuronal colectiva orientada a lograr una realidad la logra y enfatiza que no puede ser de otra manera. Esta es la Red Calidad de Vida, basada en la Ley de Oro: Haz a otro lo que quieras para ti</a:t>
            </a:r>
            <a:r>
              <a:rPr lang="es-MX" sz="2000" dirty="0" smtClean="0">
                <a:solidFill>
                  <a:srgbClr val="7A7973"/>
                </a:solidFill>
              </a:rPr>
              <a:t>.</a:t>
            </a:r>
          </a:p>
          <a:p>
            <a:pPr>
              <a:spcBef>
                <a:spcPts val="600"/>
              </a:spcBef>
              <a:spcAft>
                <a:spcPts val="600"/>
              </a:spcAft>
              <a:buClr>
                <a:srgbClr val="760519"/>
              </a:buClr>
            </a:pPr>
            <a:r>
              <a:rPr lang="es-MX" sz="2000" dirty="0">
                <a:solidFill>
                  <a:srgbClr val="7A7973"/>
                </a:solidFill>
              </a:rPr>
              <a:t>Einstein es muy enfático cuando dice: </a:t>
            </a:r>
            <a:r>
              <a:rPr lang="es-MX" sz="2000" dirty="0">
                <a:solidFill>
                  <a:srgbClr val="760519"/>
                </a:solidFill>
              </a:rPr>
              <a:t>No puede ser de otra manera</a:t>
            </a:r>
            <a:r>
              <a:rPr lang="es-MX" sz="2000" dirty="0">
                <a:solidFill>
                  <a:srgbClr val="7A7973"/>
                </a:solidFill>
              </a:rPr>
              <a:t>. Nos aclara que no es filosofía, y sabemos que tampoco es medicina, es física, la ciencia que estudia la naturaleza y representa la encarnación de la matemática.</a:t>
            </a:r>
            <a:endParaRPr lang="es-MX" sz="2000" dirty="0" smtClean="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Legado de Einstein: Redes neuronales</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31221796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spcBef>
                <a:spcPts val="600"/>
              </a:spcBef>
              <a:spcAft>
                <a:spcPts val="600"/>
              </a:spcAft>
              <a:buClr>
                <a:srgbClr val="760519"/>
              </a:buClr>
            </a:pPr>
            <a:r>
              <a:rPr lang="es-MX" sz="2000" dirty="0">
                <a:solidFill>
                  <a:srgbClr val="7A7973"/>
                </a:solidFill>
              </a:rPr>
              <a:t>Nuestro fin es investigar la energía para beneficio del ser humano, desarrollando el nuevo paradigma: Si tus redes neuronales están bien, TODO está bien.</a:t>
            </a:r>
            <a:r>
              <a:rPr lang="es-MX" sz="1900" dirty="0" smtClean="0">
                <a:solidFill>
                  <a:srgbClr val="7A7973"/>
                </a:solidFill>
              </a:rPr>
              <a:t> </a:t>
            </a:r>
          </a:p>
          <a:p>
            <a:pPr>
              <a:spcBef>
                <a:spcPts val="600"/>
              </a:spcBef>
              <a:spcAft>
                <a:spcPts val="600"/>
              </a:spcAft>
              <a:buClr>
                <a:srgbClr val="760519"/>
              </a:buClr>
            </a:pPr>
            <a:r>
              <a:rPr lang="es-MX" sz="2000" dirty="0">
                <a:solidFill>
                  <a:srgbClr val="7A7973"/>
                </a:solidFill>
              </a:rPr>
              <a:t>La ciencia cambia al mundo y Einstein logra el progreso de la humanidad con la ecuación de la energía: </a:t>
            </a:r>
            <a:r>
              <a:rPr lang="es-MX" sz="2000" dirty="0">
                <a:solidFill>
                  <a:srgbClr val="760519"/>
                </a:solidFill>
              </a:rPr>
              <a:t>E = mc</a:t>
            </a:r>
            <a:r>
              <a:rPr lang="es-MX" sz="2000" baseline="30000" dirty="0">
                <a:solidFill>
                  <a:srgbClr val="760519"/>
                </a:solidFill>
              </a:rPr>
              <a:t>2</a:t>
            </a:r>
            <a:r>
              <a:rPr lang="es-MX" sz="2000" dirty="0">
                <a:solidFill>
                  <a:srgbClr val="7A7973"/>
                </a:solidFill>
              </a:rPr>
              <a:t>, donde E es energía, m masa y c velocidad de la luz. Su investigación apoya el conocimiento del nivel micro, del átomo y el desarrollo de la bomba atómica</a:t>
            </a:r>
            <a:r>
              <a:rPr lang="es-MX" sz="2000" dirty="0" smtClean="0">
                <a:solidFill>
                  <a:srgbClr val="7A7973"/>
                </a:solidFill>
              </a:rPr>
              <a:t>.</a:t>
            </a:r>
          </a:p>
          <a:p>
            <a:pPr>
              <a:spcBef>
                <a:spcPts val="600"/>
              </a:spcBef>
              <a:spcAft>
                <a:spcPts val="600"/>
              </a:spcAft>
              <a:buClr>
                <a:srgbClr val="760519"/>
              </a:buClr>
            </a:pPr>
            <a:r>
              <a:rPr lang="es-MX" sz="2000" dirty="0">
                <a:solidFill>
                  <a:srgbClr val="7A7973"/>
                </a:solidFill>
              </a:rPr>
              <a:t>La ecuación </a:t>
            </a:r>
            <a:r>
              <a:rPr lang="es-MX" sz="2000" dirty="0" err="1">
                <a:solidFill>
                  <a:srgbClr val="7A7973"/>
                </a:solidFill>
              </a:rPr>
              <a:t>Luthe</a:t>
            </a:r>
            <a:r>
              <a:rPr lang="es-MX" sz="2000" dirty="0">
                <a:solidFill>
                  <a:srgbClr val="7A7973"/>
                </a:solidFill>
              </a:rPr>
              <a:t> de las redes neuronales se fundamenta en la famosísima ecuación de Einstein y la ecuación propuesta es: </a:t>
            </a:r>
            <a:r>
              <a:rPr lang="es-MX" sz="2000" dirty="0" smtClean="0">
                <a:solidFill>
                  <a:srgbClr val="760519"/>
                </a:solidFill>
              </a:rPr>
              <a:t>IM </a:t>
            </a:r>
            <a:r>
              <a:rPr lang="es-MX" sz="2000" dirty="0">
                <a:solidFill>
                  <a:srgbClr val="760519"/>
                </a:solidFill>
              </a:rPr>
              <a:t>= m*K, K = c</a:t>
            </a:r>
            <a:r>
              <a:rPr lang="es-MX" sz="2000" baseline="30000" dirty="0">
                <a:solidFill>
                  <a:srgbClr val="760519"/>
                </a:solidFill>
              </a:rPr>
              <a:t>2</a:t>
            </a:r>
            <a:r>
              <a:rPr lang="es-MX" sz="2000" dirty="0">
                <a:solidFill>
                  <a:srgbClr val="760519"/>
                </a:solidFill>
              </a:rPr>
              <a:t>/E</a:t>
            </a:r>
            <a:r>
              <a:rPr lang="es-MX" sz="2000" dirty="0">
                <a:solidFill>
                  <a:srgbClr val="7A7973"/>
                </a:solidFill>
              </a:rPr>
              <a:t>, donde IM es la Intención Mental de la ley de Oro: Haz a otro lo que quieras para ti, y m es el número de personas en la Red Neuronal Calidad de Vida</a:t>
            </a:r>
            <a:r>
              <a:rPr lang="es-MX" sz="2000" dirty="0" smtClean="0">
                <a:solidFill>
                  <a:srgbClr val="7A7973"/>
                </a:solidFill>
              </a:rPr>
              <a:t>.</a:t>
            </a:r>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Ecuación </a:t>
            </a:r>
            <a:r>
              <a:rPr lang="es-MX" dirty="0" err="1" smtClean="0">
                <a:solidFill>
                  <a:srgbClr val="760519"/>
                </a:solidFill>
                <a:latin typeface="Calibri Light" pitchFamily="34" charset="0"/>
              </a:rPr>
              <a:t>Luthe</a:t>
            </a:r>
            <a:r>
              <a:rPr lang="es-MX" dirty="0" smtClean="0">
                <a:solidFill>
                  <a:srgbClr val="760519"/>
                </a:solidFill>
                <a:latin typeface="Calibri Light" pitchFamily="34" charset="0"/>
              </a:rPr>
              <a:t> de Redes Neuronales</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6754949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s-MX" sz="2000" dirty="0">
                <a:solidFill>
                  <a:srgbClr val="7A7973"/>
                </a:solidFill>
              </a:rPr>
              <a:t>El postulado de Einstein de que la mayor energía en el universo es la del amor y que Dios es amor, permite proponer la ecuación </a:t>
            </a:r>
            <a:r>
              <a:rPr lang="es-MX" sz="2000" dirty="0" err="1">
                <a:solidFill>
                  <a:srgbClr val="7A7973"/>
                </a:solidFill>
              </a:rPr>
              <a:t>Luthe</a:t>
            </a:r>
            <a:r>
              <a:rPr lang="es-MX" sz="2000" dirty="0">
                <a:solidFill>
                  <a:srgbClr val="7A7973"/>
                </a:solidFill>
              </a:rPr>
              <a:t>: </a:t>
            </a:r>
            <a:r>
              <a:rPr lang="es-MX" sz="2000" dirty="0" err="1">
                <a:solidFill>
                  <a:srgbClr val="760519"/>
                </a:solidFill>
              </a:rPr>
              <a:t>IM</a:t>
            </a:r>
            <a:r>
              <a:rPr lang="es-MX" sz="2000" baseline="30000" dirty="0" err="1">
                <a:solidFill>
                  <a:srgbClr val="760519"/>
                </a:solidFill>
              </a:rPr>
              <a:t>n</a:t>
            </a:r>
            <a:r>
              <a:rPr lang="es-MX" sz="2000" dirty="0">
                <a:solidFill>
                  <a:srgbClr val="760519"/>
                </a:solidFill>
              </a:rPr>
              <a:t> = (m*K)</a:t>
            </a:r>
            <a:r>
              <a:rPr lang="es-MX" sz="2000" baseline="30000" dirty="0">
                <a:solidFill>
                  <a:srgbClr val="760519"/>
                </a:solidFill>
              </a:rPr>
              <a:t>n</a:t>
            </a:r>
            <a:r>
              <a:rPr lang="es-MX" sz="2000" dirty="0">
                <a:solidFill>
                  <a:srgbClr val="7A7973"/>
                </a:solidFill>
              </a:rPr>
              <a:t>, donde n es el número de creyentes que apoyan la Red Neuronal de Oración. La ecuación anterior es la expresión matemática del Primer Mandamiento</a:t>
            </a:r>
            <a:r>
              <a:rPr lang="es-MX" sz="2000" dirty="0" smtClean="0">
                <a:solidFill>
                  <a:srgbClr val="7A7973"/>
                </a:solidFill>
              </a:rPr>
              <a:t>.</a:t>
            </a:r>
          </a:p>
          <a:p>
            <a:pPr algn="just">
              <a:spcBef>
                <a:spcPts val="600"/>
              </a:spcBef>
              <a:spcAft>
                <a:spcPts val="600"/>
              </a:spcAft>
              <a:buClr>
                <a:srgbClr val="760519"/>
              </a:buClr>
            </a:pPr>
            <a:r>
              <a:rPr lang="es-MX" sz="2000" dirty="0">
                <a:solidFill>
                  <a:srgbClr val="7A7973"/>
                </a:solidFill>
              </a:rPr>
              <a:t>La matemática y la física son ciencias valiosas porque permiten evaluar el desequilibrio </a:t>
            </a:r>
            <a:r>
              <a:rPr lang="es-MX" sz="2000" dirty="0">
                <a:solidFill>
                  <a:srgbClr val="760519"/>
                </a:solidFill>
              </a:rPr>
              <a:t>eléctrico</a:t>
            </a:r>
            <a:r>
              <a:rPr lang="es-MX" sz="2000" dirty="0">
                <a:solidFill>
                  <a:srgbClr val="7A7973"/>
                </a:solidFill>
              </a:rPr>
              <a:t> de las redes neuronales y lo pueden corregir.</a:t>
            </a:r>
            <a:endParaRPr lang="es-MX" sz="2000" dirty="0" smtClean="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Ecuación </a:t>
            </a:r>
            <a:r>
              <a:rPr lang="es-MX" dirty="0" err="1" smtClean="0">
                <a:solidFill>
                  <a:srgbClr val="760519"/>
                </a:solidFill>
                <a:latin typeface="Calibri Light" pitchFamily="34" charset="0"/>
              </a:rPr>
              <a:t>Luthe</a:t>
            </a:r>
            <a:r>
              <a:rPr lang="es-MX" dirty="0" smtClean="0">
                <a:solidFill>
                  <a:srgbClr val="760519"/>
                </a:solidFill>
                <a:latin typeface="Calibri Light" pitchFamily="34" charset="0"/>
              </a:rPr>
              <a:t> de Redes Neuronales</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31577633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lnSpcReduction="10000"/>
          </a:bodyPr>
          <a:lstStyle/>
          <a:p>
            <a:pPr algn="just">
              <a:spcBef>
                <a:spcPts val="600"/>
              </a:spcBef>
              <a:spcAft>
                <a:spcPts val="600"/>
              </a:spcAft>
              <a:buClr>
                <a:srgbClr val="760519"/>
              </a:buClr>
            </a:pPr>
            <a:r>
              <a:rPr lang="es-MX" sz="2000" dirty="0">
                <a:solidFill>
                  <a:srgbClr val="7A7973"/>
                </a:solidFill>
              </a:rPr>
              <a:t>La Empresa del siglo XXI se diseña para resolver los retos de la sociedad, además de atender las necesidades de sus clientes, orientando sus esfuerzos a lograr la felicidad de las personas</a:t>
            </a:r>
            <a:r>
              <a:rPr lang="es-MX" sz="2000" dirty="0" smtClean="0">
                <a:solidFill>
                  <a:srgbClr val="7A7973"/>
                </a:solidFill>
              </a:rPr>
              <a:t>.</a:t>
            </a:r>
          </a:p>
          <a:p>
            <a:pPr algn="just">
              <a:spcBef>
                <a:spcPts val="600"/>
              </a:spcBef>
              <a:spcAft>
                <a:spcPts val="600"/>
              </a:spcAft>
              <a:buClr>
                <a:srgbClr val="760519"/>
              </a:buClr>
            </a:pPr>
            <a:r>
              <a:rPr lang="es-MX" sz="2000" dirty="0">
                <a:solidFill>
                  <a:srgbClr val="7A7973"/>
                </a:solidFill>
              </a:rPr>
              <a:t>Si queremos un país de primer mundo con calidad de vida plena, la condición es que las organizaciones sean CERO corrupción, empezando en la familia y en la empresa</a:t>
            </a:r>
            <a:r>
              <a:rPr lang="es-MX" sz="2000" dirty="0" smtClean="0">
                <a:solidFill>
                  <a:srgbClr val="7A7973"/>
                </a:solidFill>
              </a:rPr>
              <a:t>.</a:t>
            </a:r>
          </a:p>
          <a:p>
            <a:pPr algn="just">
              <a:spcBef>
                <a:spcPts val="600"/>
              </a:spcBef>
              <a:spcAft>
                <a:spcPts val="600"/>
              </a:spcAft>
              <a:buClr>
                <a:srgbClr val="760519"/>
              </a:buClr>
            </a:pPr>
            <a:r>
              <a:rPr lang="es-MX" sz="2000" dirty="0">
                <a:solidFill>
                  <a:srgbClr val="7A7973"/>
                </a:solidFill>
              </a:rPr>
              <a:t>Las redes neuronales colectivas es un nuevo paradigma, que permite el crecimiento de la capacidad intelectual de la persona, lo cual es garantía de percibir mejor la </a:t>
            </a:r>
            <a:r>
              <a:rPr lang="es-MX" sz="2000" dirty="0" smtClean="0">
                <a:solidFill>
                  <a:srgbClr val="7A7973"/>
                </a:solidFill>
              </a:rPr>
              <a:t>realidad.</a:t>
            </a:r>
          </a:p>
          <a:p>
            <a:pPr algn="just">
              <a:spcBef>
                <a:spcPts val="600"/>
              </a:spcBef>
              <a:spcAft>
                <a:spcPts val="600"/>
              </a:spcAft>
              <a:buClr>
                <a:srgbClr val="760519"/>
              </a:buClr>
            </a:pPr>
            <a:r>
              <a:rPr lang="es-MX" sz="2000" dirty="0" smtClean="0">
                <a:solidFill>
                  <a:srgbClr val="7A7973"/>
                </a:solidFill>
              </a:rPr>
              <a:t>La </a:t>
            </a:r>
            <a:r>
              <a:rPr lang="es-MX" sz="2000" dirty="0">
                <a:solidFill>
                  <a:srgbClr val="7A7973"/>
                </a:solidFill>
              </a:rPr>
              <a:t>Empresa del siglo XXI es un proyecto orientado a dignificar el trabajo de empresarios sanos que buscan el bien común primero y después el bien individual. Este grupo empresarial explica a la sociedad el valor que aporta la empresa a la sociedad, que es la única organización que puede enfrentar y resolver </a:t>
            </a:r>
            <a:r>
              <a:rPr lang="es-MX" sz="2000" dirty="0" err="1">
                <a:solidFill>
                  <a:srgbClr val="7A7973"/>
                </a:solidFill>
              </a:rPr>
              <a:t>lor</a:t>
            </a:r>
            <a:r>
              <a:rPr lang="es-MX" sz="2000" dirty="0">
                <a:solidFill>
                  <a:srgbClr val="7A7973"/>
                </a:solidFill>
              </a:rPr>
              <a:t> retos y desafíos de nuestra sociedad.</a:t>
            </a:r>
            <a:endParaRPr lang="es-MX" sz="1900" dirty="0" smtClean="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La empresa del siglo XXI resuelve los retos</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22079385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s-MX" sz="2000" dirty="0">
                <a:solidFill>
                  <a:srgbClr val="7A7973"/>
                </a:solidFill>
              </a:rPr>
              <a:t>En cincuenta años no se ha dado a la sociedad un planteamiento que dignifique la labor del empresario y de la empresa, que se ha visto atacada por algunos políticos</a:t>
            </a:r>
            <a:r>
              <a:rPr lang="es-MX" sz="2000" dirty="0" smtClean="0">
                <a:solidFill>
                  <a:srgbClr val="7A7973"/>
                </a:solidFill>
              </a:rPr>
              <a:t>.</a:t>
            </a:r>
            <a:r>
              <a:rPr lang="es-MX" sz="2000" dirty="0" smtClean="0">
                <a:solidFill>
                  <a:srgbClr val="7A7973"/>
                </a:solidFill>
              </a:rPr>
              <a:t> </a:t>
            </a:r>
          </a:p>
          <a:p>
            <a:pPr algn="just">
              <a:spcBef>
                <a:spcPts val="600"/>
              </a:spcBef>
              <a:spcAft>
                <a:spcPts val="600"/>
              </a:spcAft>
              <a:buClr>
                <a:srgbClr val="760519"/>
              </a:buClr>
            </a:pPr>
            <a:r>
              <a:rPr lang="es-MX" sz="2000" dirty="0" smtClean="0">
                <a:solidFill>
                  <a:srgbClr val="7A7973"/>
                </a:solidFill>
              </a:rPr>
              <a:t>E</a:t>
            </a:r>
            <a:r>
              <a:rPr lang="es-MX" sz="2000" dirty="0">
                <a:solidFill>
                  <a:srgbClr val="7A7973"/>
                </a:solidFill>
              </a:rPr>
              <a:t>n la década de los 70 el Presidente Luis Echeverría Álvarez declaró en los medios de comunicación que la pobreza del mexicano se debía a la voracidad del empresario. No hubo respuesta formal del sector empresarial.</a:t>
            </a:r>
            <a:endParaRPr lang="es-MX" sz="2000" dirty="0" smtClean="0">
              <a:solidFill>
                <a:srgbClr val="7A7973"/>
              </a:solidFill>
            </a:endParaRPr>
          </a:p>
          <a:p>
            <a:pPr algn="just">
              <a:spcBef>
                <a:spcPts val="600"/>
              </a:spcBef>
              <a:spcAft>
                <a:spcPts val="600"/>
              </a:spcAft>
              <a:buClr>
                <a:srgbClr val="760519"/>
              </a:buClr>
            </a:pPr>
            <a:r>
              <a:rPr lang="es-MX" sz="2000" dirty="0">
                <a:solidFill>
                  <a:srgbClr val="7A7973"/>
                </a:solidFill>
              </a:rPr>
              <a:t>La estrategia del gobierno fue la de generar empresas del gobierno, llamadas paraestatales, que aumentaron en cantidad con el siguiente Presidente José López Portillo, llegando a ser 1,400 empresas. El auge petrolero permitió la generación de estas empresas de gobierno</a:t>
            </a:r>
            <a:r>
              <a:rPr lang="es-MX" sz="2000" dirty="0" smtClean="0">
                <a:solidFill>
                  <a:srgbClr val="7A7973"/>
                </a:solidFill>
              </a:rPr>
              <a:t>.</a:t>
            </a:r>
          </a:p>
        </p:txBody>
      </p:sp>
      <p:sp>
        <p:nvSpPr>
          <p:cNvPr id="2" name="1 Título"/>
          <p:cNvSpPr>
            <a:spLocks noGrp="1"/>
          </p:cNvSpPr>
          <p:nvPr>
            <p:ph type="title"/>
          </p:nvPr>
        </p:nvSpPr>
        <p:spPr>
          <a:xfrm>
            <a:off x="395536" y="332656"/>
            <a:ext cx="7300664" cy="648072"/>
          </a:xfrm>
        </p:spPr>
        <p:txBody>
          <a:bodyPr/>
          <a:lstStyle/>
          <a:p>
            <a:pPr algn="l"/>
            <a:r>
              <a:rPr lang="es-MX" dirty="0">
                <a:solidFill>
                  <a:srgbClr val="760519"/>
                </a:solidFill>
                <a:latin typeface="Calibri Light" pitchFamily="34" charset="0"/>
              </a:rPr>
              <a:t>La empresa del siglo XXI resuelve los retos</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19101752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s-MX" sz="2000" dirty="0">
                <a:solidFill>
                  <a:srgbClr val="7A7973"/>
                </a:solidFill>
              </a:rPr>
              <a:t>El Presidente siguiente, Miguel de la Madrid Hurtado, tuvo que vender todas estas empresas porque ninguna era rentable, que es una característica de la empresa privada sustentable.</a:t>
            </a:r>
            <a:r>
              <a:rPr lang="es-MX" sz="2000" dirty="0" smtClean="0">
                <a:solidFill>
                  <a:srgbClr val="7A7973"/>
                </a:solidFill>
              </a:rPr>
              <a:t> </a:t>
            </a:r>
          </a:p>
          <a:p>
            <a:pPr algn="just">
              <a:spcBef>
                <a:spcPts val="600"/>
              </a:spcBef>
              <a:spcAft>
                <a:spcPts val="600"/>
              </a:spcAft>
              <a:buClr>
                <a:srgbClr val="760519"/>
              </a:buClr>
            </a:pPr>
            <a:r>
              <a:rPr lang="es-MX" sz="2000" dirty="0">
                <a:solidFill>
                  <a:srgbClr val="7A7973"/>
                </a:solidFill>
              </a:rPr>
              <a:t>El proyecto Semblanza del empresario es una respuesta formal del sector empresarial, con el fin de dignificar al empresario y a la empresa</a:t>
            </a:r>
            <a:r>
              <a:rPr lang="es-MX" sz="2000" dirty="0" smtClean="0">
                <a:solidFill>
                  <a:srgbClr val="7A7973"/>
                </a:solidFill>
              </a:rPr>
              <a:t>.</a:t>
            </a:r>
          </a:p>
        </p:txBody>
      </p:sp>
      <p:sp>
        <p:nvSpPr>
          <p:cNvPr id="2" name="1 Título"/>
          <p:cNvSpPr>
            <a:spLocks noGrp="1"/>
          </p:cNvSpPr>
          <p:nvPr>
            <p:ph type="title"/>
          </p:nvPr>
        </p:nvSpPr>
        <p:spPr>
          <a:xfrm>
            <a:off x="395536" y="332656"/>
            <a:ext cx="7300664" cy="648072"/>
          </a:xfrm>
        </p:spPr>
        <p:txBody>
          <a:bodyPr/>
          <a:lstStyle/>
          <a:p>
            <a:pPr algn="l"/>
            <a:r>
              <a:rPr lang="es-MX" dirty="0">
                <a:solidFill>
                  <a:srgbClr val="760519"/>
                </a:solidFill>
                <a:latin typeface="Calibri Light" pitchFamily="34" charset="0"/>
              </a:rPr>
              <a:t>La empresa del siglo XXI resuelve los retos</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147080591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spcBef>
                <a:spcPts val="600"/>
              </a:spcBef>
              <a:spcAft>
                <a:spcPts val="600"/>
              </a:spcAft>
              <a:buClr>
                <a:srgbClr val="760519"/>
              </a:buClr>
            </a:pPr>
            <a:r>
              <a:rPr lang="es-MX" sz="2000" dirty="0">
                <a:solidFill>
                  <a:srgbClr val="7A7973"/>
                </a:solidFill>
              </a:rPr>
              <a:t>La primera conclusión la podemos obtener del análisis sobre la internacionalización de la Amazonia, del petróleo y del capital. La solución es el proceso de internacionalización, con el concepto de beneficio común, a nivel mundial.</a:t>
            </a:r>
            <a:r>
              <a:rPr lang="es-MX" sz="2000" dirty="0" smtClean="0">
                <a:solidFill>
                  <a:srgbClr val="7A7973"/>
                </a:solidFill>
              </a:rPr>
              <a:t> </a:t>
            </a:r>
          </a:p>
          <a:p>
            <a:pPr>
              <a:spcBef>
                <a:spcPts val="600"/>
              </a:spcBef>
              <a:spcAft>
                <a:spcPts val="600"/>
              </a:spcAft>
              <a:buClr>
                <a:srgbClr val="760519"/>
              </a:buClr>
            </a:pPr>
            <a:r>
              <a:rPr lang="es-MX" sz="2000" dirty="0">
                <a:solidFill>
                  <a:srgbClr val="7A7973"/>
                </a:solidFill>
              </a:rPr>
              <a:t>La segunda conclusión es que podemos internacionalizar los retos identificados en la sociedad</a:t>
            </a:r>
            <a:r>
              <a:rPr lang="es-MX" sz="2000" dirty="0" smtClean="0">
                <a:solidFill>
                  <a:srgbClr val="7A7973"/>
                </a:solidFill>
              </a:rPr>
              <a:t>:</a:t>
            </a:r>
          </a:p>
          <a:p>
            <a:pPr>
              <a:spcBef>
                <a:spcPts val="600"/>
              </a:spcBef>
              <a:spcAft>
                <a:spcPts val="600"/>
              </a:spcAft>
              <a:buClr>
                <a:srgbClr val="760519"/>
              </a:buClr>
            </a:pPr>
            <a:r>
              <a:rPr lang="es-MX" sz="2000" dirty="0">
                <a:solidFill>
                  <a:srgbClr val="7A7973"/>
                </a:solidFill>
              </a:rPr>
              <a:t>La empresa es la organización adecuada para enfrentar y resolver los retos de la sociedad. Esta propuesta corresponde a la solución de los parques infantiles, desarrollada por el empresario </a:t>
            </a:r>
            <a:r>
              <a:rPr lang="es-MX" sz="2000" dirty="0" err="1">
                <a:solidFill>
                  <a:srgbClr val="7A7973"/>
                </a:solidFill>
              </a:rPr>
              <a:t>Darrell</a:t>
            </a:r>
            <a:r>
              <a:rPr lang="es-MX" sz="2000" dirty="0">
                <a:solidFill>
                  <a:srgbClr val="7A7973"/>
                </a:solidFill>
              </a:rPr>
              <a:t> </a:t>
            </a:r>
            <a:r>
              <a:rPr lang="es-MX" sz="2000" dirty="0" err="1">
                <a:solidFill>
                  <a:srgbClr val="7A7973"/>
                </a:solidFill>
              </a:rPr>
              <a:t>Hammond</a:t>
            </a:r>
            <a:r>
              <a:rPr lang="es-MX" sz="2000" dirty="0" smtClean="0">
                <a:solidFill>
                  <a:srgbClr val="7A7973"/>
                </a:solidFill>
              </a:rPr>
              <a:t>.</a:t>
            </a:r>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Conclusiones</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36769770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s-MX" sz="2000" dirty="0">
                <a:solidFill>
                  <a:srgbClr val="7A7973"/>
                </a:solidFill>
              </a:rPr>
              <a:t>Tenemos que aceptar que la investigación es una actividad importante del ser humano y la mejor evidencia es el impresionante desarrollo tecnológico que estamos conociendo.</a:t>
            </a:r>
            <a:r>
              <a:rPr lang="es-MX" sz="1900" dirty="0" smtClean="0">
                <a:solidFill>
                  <a:srgbClr val="7A7973"/>
                </a:solidFill>
              </a:rPr>
              <a:t> </a:t>
            </a:r>
            <a:endParaRPr lang="es-MX" sz="1900" dirty="0" smtClean="0">
              <a:solidFill>
                <a:srgbClr val="7A7973"/>
              </a:solidFill>
            </a:endParaRPr>
          </a:p>
          <a:p>
            <a:pPr algn="just">
              <a:spcBef>
                <a:spcPts val="600"/>
              </a:spcBef>
              <a:spcAft>
                <a:spcPts val="600"/>
              </a:spcAft>
              <a:buClr>
                <a:srgbClr val="760519"/>
              </a:buClr>
            </a:pPr>
            <a:r>
              <a:rPr lang="es-MX" sz="2000" dirty="0">
                <a:solidFill>
                  <a:srgbClr val="7A7973"/>
                </a:solidFill>
              </a:rPr>
              <a:t>Por lo tanto, para entender la complejidad de ciertos sectores de la vida social se requiere la ayuda de expertos; por ejemplo, en el uso de las tecnologías digitales de información y comunicación, lo cual queremos presentarles</a:t>
            </a:r>
            <a:r>
              <a:rPr lang="es-MX" sz="2000" dirty="0" smtClean="0">
                <a:solidFill>
                  <a:srgbClr val="7A7973"/>
                </a:solidFill>
              </a:rPr>
              <a:t>.</a:t>
            </a:r>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Introducción</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14604069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buClr>
                <a:srgbClr val="760519"/>
              </a:buClr>
            </a:pPr>
            <a:r>
              <a:rPr lang="es-MX" sz="2000" dirty="0">
                <a:solidFill>
                  <a:srgbClr val="7A7973"/>
                </a:solidFill>
              </a:rPr>
              <a:t>La empresa puede internacionalizar las soluciones de los retos siguientes:</a:t>
            </a:r>
            <a:endParaRPr lang="es-MX" sz="2000" dirty="0">
              <a:solidFill>
                <a:srgbClr val="7A7973"/>
              </a:solidFill>
            </a:endParaRPr>
          </a:p>
          <a:p>
            <a:pPr>
              <a:buClr>
                <a:srgbClr val="760519"/>
              </a:buClr>
            </a:pPr>
            <a:r>
              <a:rPr lang="es-MX" sz="2000" dirty="0">
                <a:solidFill>
                  <a:srgbClr val="7A7973"/>
                </a:solidFill>
              </a:rPr>
              <a:t>1) Empleo, 2) Salud integral, 3) Educación, 4) Corrupción, 5) Adicciones, 6) Niños sanos sin cáncer, 7) Desarrollo de la capacidad cerebral, 8) Proceso para formar líderes, 9) Trabajo en equipo de líderes, 10) Hambruna, 11) Seguridad, 12) Mente criminal, 13) Pobreza, 14) Cáncer, 15) Violencia: Robo, Asalto, </a:t>
            </a:r>
            <a:r>
              <a:rPr lang="es-MX" sz="2000" dirty="0" smtClean="0">
                <a:solidFill>
                  <a:srgbClr val="7A7973"/>
                </a:solidFill>
              </a:rPr>
              <a:t>Secuestro, 16</a:t>
            </a:r>
            <a:r>
              <a:rPr lang="es-MX" sz="2000" dirty="0">
                <a:solidFill>
                  <a:srgbClr val="7A7973"/>
                </a:solidFill>
              </a:rPr>
              <a:t>) Persona sustentable, 17) Familia sustentable, 18) Empresa sustentable, 19) País sustentable, 20) Mundo sustentable, 21) Quiero ser persona sustentable y competitiva. La persona interesada puede proponer alguna otra opción.</a:t>
            </a:r>
            <a:endParaRPr lang="es-MX" sz="2000" dirty="0">
              <a:solidFill>
                <a:srgbClr val="7A7973"/>
              </a:solidFill>
            </a:endParaRPr>
          </a:p>
          <a:p>
            <a:pPr>
              <a:spcBef>
                <a:spcPts val="600"/>
              </a:spcBef>
              <a:spcAft>
                <a:spcPts val="600"/>
              </a:spcAft>
              <a:buClr>
                <a:srgbClr val="760519"/>
              </a:buClr>
            </a:pPr>
            <a:r>
              <a:rPr lang="es-MX" sz="2000" dirty="0">
                <a:solidFill>
                  <a:srgbClr val="7A7973"/>
                </a:solidFill>
              </a:rPr>
              <a:t>La tercera conclusión es que las soluciones se pueden internacionalizar porque aprovechamos el nuevo paradigma de las redes neuronales, con fundamento en la ciencia de Einstein</a:t>
            </a:r>
            <a:r>
              <a:rPr lang="es-MX" sz="2000" dirty="0" smtClean="0">
                <a:solidFill>
                  <a:srgbClr val="7A7973"/>
                </a:solidFill>
              </a:rPr>
              <a:t>.</a:t>
            </a:r>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Conclusiones</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17855684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s-MX" sz="2000" dirty="0">
                <a:solidFill>
                  <a:srgbClr val="7A7973"/>
                </a:solidFill>
              </a:rPr>
              <a:t>La investigación se considera una actividad humana orientada a la obtención de nuevos conocimientos y su aplicación para la solución de los problemas o interrogantes de carácter científico.</a:t>
            </a:r>
            <a:r>
              <a:rPr lang="es-MX" sz="2000" dirty="0" smtClean="0">
                <a:solidFill>
                  <a:srgbClr val="7A7973"/>
                </a:solidFill>
              </a:rPr>
              <a:t> </a:t>
            </a:r>
            <a:endParaRPr lang="es-MX" sz="2000" dirty="0" smtClean="0">
              <a:solidFill>
                <a:srgbClr val="7A7973"/>
              </a:solidFill>
            </a:endParaRPr>
          </a:p>
          <a:p>
            <a:pPr algn="just">
              <a:spcBef>
                <a:spcPts val="600"/>
              </a:spcBef>
              <a:spcAft>
                <a:spcPts val="600"/>
              </a:spcAft>
              <a:buClr>
                <a:srgbClr val="760519"/>
              </a:buClr>
            </a:pPr>
            <a:r>
              <a:rPr lang="es-MX" sz="2000" dirty="0">
                <a:solidFill>
                  <a:srgbClr val="7A7973"/>
                </a:solidFill>
              </a:rPr>
              <a:t>Sin embargo, se puede investigar en otros temas, aprovechando los hallazgos de la investigación científica, como el liderazgo, siendo un ejemplo el libro: El líder, cómo formar al líder del siglo XXI, de la Editorial Trillas</a:t>
            </a:r>
            <a:r>
              <a:rPr lang="es-MX" sz="2000" dirty="0" smtClean="0">
                <a:solidFill>
                  <a:srgbClr val="7A7973"/>
                </a:solidFill>
              </a:rPr>
              <a:t>.</a:t>
            </a:r>
          </a:p>
          <a:p>
            <a:pPr algn="just">
              <a:spcBef>
                <a:spcPts val="600"/>
              </a:spcBef>
              <a:spcAft>
                <a:spcPts val="600"/>
              </a:spcAft>
              <a:buClr>
                <a:srgbClr val="760519"/>
              </a:buClr>
            </a:pPr>
            <a:r>
              <a:rPr lang="es-MX" sz="2000" dirty="0">
                <a:solidFill>
                  <a:srgbClr val="7A7973"/>
                </a:solidFill>
              </a:rPr>
              <a:t>La persona humana está dotada de inteligencia y voluntad, orientadas naturalmente a la verdad, al bien y a la belleza. El investigador es la persona que orienta sus esfuerzos y conocimientos de la ciencia, especialmente, a la búsqueda de la verdad apoyándose en los paradigmas existentes y desarrollando nuevos paradigmas.</a:t>
            </a:r>
            <a:endParaRPr lang="es-MX" sz="2000" dirty="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La investigación</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25386546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s-MX" sz="2000" dirty="0">
                <a:solidFill>
                  <a:srgbClr val="7A7973"/>
                </a:solidFill>
              </a:rPr>
              <a:t>La información la definimos como la </a:t>
            </a:r>
            <a:r>
              <a:rPr lang="es-MX" sz="2000" dirty="0">
                <a:solidFill>
                  <a:srgbClr val="760519"/>
                </a:solidFill>
              </a:rPr>
              <a:t>experiencia registrada útil para decisión</a:t>
            </a:r>
            <a:r>
              <a:rPr lang="es-MX" sz="2000" dirty="0">
                <a:solidFill>
                  <a:srgbClr val="7A7973"/>
                </a:solidFill>
              </a:rPr>
              <a:t>. La experiencia registrada puede ser de la propia persona o aprendida de las vivencias de otras personas</a:t>
            </a:r>
            <a:r>
              <a:rPr lang="es-MX" sz="2000" dirty="0" smtClean="0">
                <a:solidFill>
                  <a:srgbClr val="7A7973"/>
                </a:solidFill>
              </a:rPr>
              <a:t>.</a:t>
            </a:r>
          </a:p>
          <a:p>
            <a:pPr algn="just">
              <a:buClr>
                <a:srgbClr val="760519"/>
              </a:buClr>
            </a:pPr>
            <a:r>
              <a:rPr lang="es-MX" sz="2000" dirty="0">
                <a:solidFill>
                  <a:srgbClr val="7A7973"/>
                </a:solidFill>
              </a:rPr>
              <a:t>Por lo mismo, al interaccionar con otra persona en el tema de información considerando las experiencias registradas, tenemos cuatro alternativas</a:t>
            </a:r>
            <a:r>
              <a:rPr lang="es-MX" sz="2000" dirty="0" smtClean="0">
                <a:solidFill>
                  <a:srgbClr val="7A7973"/>
                </a:solidFill>
              </a:rPr>
              <a:t>:</a:t>
            </a:r>
          </a:p>
          <a:p>
            <a:pPr marL="0" indent="0">
              <a:buClr>
                <a:srgbClr val="760519"/>
              </a:buClr>
              <a:buNone/>
            </a:pPr>
            <a:endParaRPr lang="es-MX" sz="2000" dirty="0">
              <a:solidFill>
                <a:srgbClr val="7A7973"/>
              </a:solidFill>
            </a:endParaRPr>
          </a:p>
          <a:p>
            <a:pPr>
              <a:buClr>
                <a:srgbClr val="760519"/>
              </a:buClr>
            </a:pPr>
            <a:r>
              <a:rPr lang="es-MX" sz="2000" dirty="0">
                <a:solidFill>
                  <a:srgbClr val="7A7973"/>
                </a:solidFill>
              </a:rPr>
              <a:t>a) Estamos de acuerdo en temas que los dos conocemos</a:t>
            </a:r>
            <a:endParaRPr lang="es-MX" sz="2000" dirty="0">
              <a:solidFill>
                <a:srgbClr val="7A7973"/>
              </a:solidFill>
            </a:endParaRPr>
          </a:p>
          <a:p>
            <a:pPr>
              <a:buClr>
                <a:srgbClr val="760519"/>
              </a:buClr>
            </a:pPr>
            <a:r>
              <a:rPr lang="es-MX" sz="2000" dirty="0">
                <a:solidFill>
                  <a:srgbClr val="7A7973"/>
                </a:solidFill>
              </a:rPr>
              <a:t>b) Conozco algunos temas que el otro no conoce</a:t>
            </a:r>
            <a:endParaRPr lang="es-MX" sz="2000" dirty="0">
              <a:solidFill>
                <a:srgbClr val="7A7973"/>
              </a:solidFill>
            </a:endParaRPr>
          </a:p>
          <a:p>
            <a:pPr>
              <a:buClr>
                <a:srgbClr val="760519"/>
              </a:buClr>
            </a:pPr>
            <a:r>
              <a:rPr lang="es-MX" sz="2000" dirty="0">
                <a:solidFill>
                  <a:srgbClr val="7A7973"/>
                </a:solidFill>
              </a:rPr>
              <a:t>c) No conozco ciertos temas que el otro conoce</a:t>
            </a:r>
            <a:endParaRPr lang="es-MX" sz="2000" dirty="0">
              <a:solidFill>
                <a:srgbClr val="7A7973"/>
              </a:solidFill>
            </a:endParaRPr>
          </a:p>
          <a:p>
            <a:pPr>
              <a:buClr>
                <a:srgbClr val="760519"/>
              </a:buClr>
            </a:pPr>
            <a:r>
              <a:rPr lang="es-MX" sz="2000" dirty="0">
                <a:solidFill>
                  <a:srgbClr val="7A7973"/>
                </a:solidFill>
              </a:rPr>
              <a:t>d) Existen determinados temas que ninguno de los dos conocemos y es probable que ninguna persona conozca, lo cual permite el desarrollo de nuevos paradigmas</a:t>
            </a:r>
            <a:r>
              <a:rPr lang="es-MX" sz="2000" dirty="0" smtClean="0">
                <a:solidFill>
                  <a:srgbClr val="7A7973"/>
                </a:solidFill>
              </a:rPr>
              <a:t>.</a:t>
            </a:r>
            <a:endParaRPr lang="es-MX" sz="2000" dirty="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La información</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20298902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s-MX" sz="2000" dirty="0">
                <a:solidFill>
                  <a:srgbClr val="7A7973"/>
                </a:solidFill>
              </a:rPr>
              <a:t>El innovador sistema de multinivel intelectual atiende a la tercera alternativa de que no conozco algunos temas que el otro conoce. Estas investigaciones individuales son muy valiosas y con una plataforma tecnológica diseñada para este fin, se ha aprovechado en los Congresos Nacionales e Internacionales</a:t>
            </a:r>
            <a:r>
              <a:rPr lang="es-MX" sz="2000" dirty="0" smtClean="0">
                <a:solidFill>
                  <a:srgbClr val="7A7973"/>
                </a:solidFill>
              </a:rPr>
              <a:t>.</a:t>
            </a:r>
          </a:p>
          <a:p>
            <a:pPr algn="just">
              <a:spcBef>
                <a:spcPts val="600"/>
              </a:spcBef>
              <a:spcAft>
                <a:spcPts val="600"/>
              </a:spcAft>
              <a:buClr>
                <a:srgbClr val="760519"/>
              </a:buClr>
            </a:pPr>
            <a:r>
              <a:rPr lang="es-MX" sz="2000" dirty="0">
                <a:solidFill>
                  <a:srgbClr val="7A7973"/>
                </a:solidFill>
              </a:rPr>
              <a:t>La cuarta alternativa es la mejor opción para desarrollar nuevos paradigmas, no desarrollados hasta ese momento. El proceso de globalización es una oportunidad para identificar, a nivel mundial, situaciones que ameritan el desarrollo de nuevos paradigmas de dimensión internacional</a:t>
            </a:r>
            <a:r>
              <a:rPr lang="es-MX" sz="2000" dirty="0" smtClean="0">
                <a:solidFill>
                  <a:srgbClr val="7A7973"/>
                </a:solidFill>
              </a:rPr>
              <a:t>.</a:t>
            </a:r>
          </a:p>
          <a:p>
            <a:pPr algn="just">
              <a:spcBef>
                <a:spcPts val="600"/>
              </a:spcBef>
              <a:spcAft>
                <a:spcPts val="600"/>
              </a:spcAft>
              <a:buClr>
                <a:srgbClr val="760519"/>
              </a:buClr>
            </a:pPr>
            <a:r>
              <a:rPr lang="es-MX" sz="2000" dirty="0">
                <a:solidFill>
                  <a:srgbClr val="7A7973"/>
                </a:solidFill>
              </a:rPr>
              <a:t>Un ejemplo es la internacionalización de la Amazonia, en Brasil, como patrimonio de la humanidad para conservar el oxígeno producido, como pulmón de beneficio mundial</a:t>
            </a:r>
            <a:r>
              <a:rPr lang="es-MX" sz="2000" dirty="0" smtClean="0">
                <a:solidFill>
                  <a:srgbClr val="7A7973"/>
                </a:solidFill>
              </a:rPr>
              <a:t>.</a:t>
            </a:r>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La información</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4468595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spcBef>
                <a:spcPts val="600"/>
              </a:spcBef>
              <a:spcAft>
                <a:spcPts val="600"/>
              </a:spcAft>
              <a:buClr>
                <a:srgbClr val="760519"/>
              </a:buClr>
            </a:pPr>
            <a:r>
              <a:rPr lang="es-MX" sz="2000" dirty="0">
                <a:solidFill>
                  <a:srgbClr val="7A7973"/>
                </a:solidFill>
              </a:rPr>
              <a:t>La situación mundial de las organizaciones y de las actividades de las personas se pueden clasificar de la manera siguiente</a:t>
            </a:r>
            <a:r>
              <a:rPr lang="es-MX" sz="2000" dirty="0" smtClean="0">
                <a:solidFill>
                  <a:srgbClr val="7A7973"/>
                </a:solidFill>
              </a:rPr>
              <a:t>:</a:t>
            </a:r>
          </a:p>
          <a:p>
            <a:pPr marL="0" indent="0">
              <a:spcBef>
                <a:spcPts val="600"/>
              </a:spcBef>
              <a:spcAft>
                <a:spcPts val="600"/>
              </a:spcAft>
              <a:buClr>
                <a:srgbClr val="760519"/>
              </a:buClr>
              <a:buNone/>
            </a:pPr>
            <a:endParaRPr lang="es-MX" sz="2000" dirty="0" smtClean="0">
              <a:solidFill>
                <a:srgbClr val="7A7973"/>
              </a:solidFill>
            </a:endParaRPr>
          </a:p>
          <a:p>
            <a:pPr>
              <a:buClr>
                <a:srgbClr val="760519"/>
              </a:buClr>
            </a:pPr>
            <a:r>
              <a:rPr lang="es-MX" sz="2000" dirty="0">
                <a:solidFill>
                  <a:srgbClr val="7A7973"/>
                </a:solidFill>
              </a:rPr>
              <a:t>a) Actividades del campo, productos de la tierra como alimentos, maíz, trigo, etc., y minerales</a:t>
            </a:r>
            <a:endParaRPr lang="es-MX" sz="2000" dirty="0">
              <a:solidFill>
                <a:srgbClr val="7A7973"/>
              </a:solidFill>
            </a:endParaRPr>
          </a:p>
          <a:p>
            <a:pPr>
              <a:buClr>
                <a:srgbClr val="760519"/>
              </a:buClr>
            </a:pPr>
            <a:r>
              <a:rPr lang="es-MX" sz="2000" dirty="0">
                <a:solidFill>
                  <a:srgbClr val="7A7973"/>
                </a:solidFill>
              </a:rPr>
              <a:t>b) Fábricas industriales usando los materiales antes indicados para producir productos elaborados, como enlatar vegetales y procesar materiales para la construcción y otras actividades industriales como zapatos, telas, ropa, etc.</a:t>
            </a:r>
            <a:endParaRPr lang="es-MX" sz="2000" dirty="0">
              <a:solidFill>
                <a:srgbClr val="7A7973"/>
              </a:solidFill>
            </a:endParaRPr>
          </a:p>
          <a:p>
            <a:pPr>
              <a:buClr>
                <a:srgbClr val="760519"/>
              </a:buClr>
            </a:pPr>
            <a:r>
              <a:rPr lang="es-MX" sz="2000" dirty="0">
                <a:solidFill>
                  <a:srgbClr val="7A7973"/>
                </a:solidFill>
              </a:rPr>
              <a:t>c) Servicios para organizar las actividades anteriores con todo tipo de carreras universitarias y actividades profesionales</a:t>
            </a:r>
            <a:endParaRPr lang="es-MX" sz="2000" dirty="0">
              <a:solidFill>
                <a:srgbClr val="7A7973"/>
              </a:solidFill>
            </a:endParaRPr>
          </a:p>
          <a:p>
            <a:pPr>
              <a:buClr>
                <a:srgbClr val="760519"/>
              </a:buClr>
            </a:pPr>
            <a:r>
              <a:rPr lang="es-MX" sz="2000" dirty="0">
                <a:solidFill>
                  <a:srgbClr val="7A7973"/>
                </a:solidFill>
              </a:rPr>
              <a:t>d) Organización de la información para investigar y desarrollar nuevos paradigmas en beneficio de la humanidad</a:t>
            </a:r>
            <a:r>
              <a:rPr lang="es-MX" sz="2000" dirty="0" smtClean="0">
                <a:solidFill>
                  <a:srgbClr val="7A7973"/>
                </a:solidFill>
              </a:rPr>
              <a:t>.</a:t>
            </a:r>
            <a:endParaRPr lang="es-MX" sz="2000" dirty="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Situación mundial</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25507804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s-MX" sz="2000" dirty="0">
                <a:solidFill>
                  <a:srgbClr val="7A7973"/>
                </a:solidFill>
              </a:rPr>
              <a:t>Las actividades anteriores se identifican, respectivamente, como las economías primaria, secundaria, terciaria y cuaternaria</a:t>
            </a:r>
            <a:r>
              <a:rPr lang="es-MX" sz="2000" dirty="0" smtClean="0">
                <a:solidFill>
                  <a:srgbClr val="7A7973"/>
                </a:solidFill>
              </a:rPr>
              <a:t>.</a:t>
            </a:r>
          </a:p>
          <a:p>
            <a:pPr algn="just">
              <a:spcBef>
                <a:spcPts val="600"/>
              </a:spcBef>
              <a:spcAft>
                <a:spcPts val="600"/>
              </a:spcAft>
              <a:buClr>
                <a:srgbClr val="760519"/>
              </a:buClr>
            </a:pPr>
            <a:r>
              <a:rPr lang="es-MX" sz="2000" dirty="0">
                <a:solidFill>
                  <a:srgbClr val="7A7973"/>
                </a:solidFill>
              </a:rPr>
              <a:t>La </a:t>
            </a:r>
            <a:r>
              <a:rPr lang="es-MX" sz="2000" dirty="0" smtClean="0">
                <a:solidFill>
                  <a:srgbClr val="7A7973"/>
                </a:solidFill>
              </a:rPr>
              <a:t>economía </a:t>
            </a:r>
            <a:r>
              <a:rPr lang="es-MX" sz="2000" dirty="0">
                <a:solidFill>
                  <a:srgbClr val="7A7973"/>
                </a:solidFill>
              </a:rPr>
              <a:t>cuaternaria es la que se orienta a la investigación, con la posibilidad de desarrollar nuevos paradigmas que mejoren a la sociedad.</a:t>
            </a:r>
            <a:endParaRPr lang="es-MX" sz="2000" dirty="0">
              <a:solidFill>
                <a:srgbClr val="7A7973"/>
              </a:solidFill>
            </a:endParaRPr>
          </a:p>
        </p:txBody>
      </p:sp>
      <p:sp>
        <p:nvSpPr>
          <p:cNvPr id="2" name="1 Título"/>
          <p:cNvSpPr>
            <a:spLocks noGrp="1"/>
          </p:cNvSpPr>
          <p:nvPr>
            <p:ph type="title"/>
          </p:nvPr>
        </p:nvSpPr>
        <p:spPr>
          <a:xfrm>
            <a:off x="395536" y="332656"/>
            <a:ext cx="7300664" cy="648072"/>
          </a:xfrm>
        </p:spPr>
        <p:txBody>
          <a:bodyPr/>
          <a:lstStyle/>
          <a:p>
            <a:pPr algn="l"/>
            <a:r>
              <a:rPr lang="es-MX" dirty="0" smtClean="0">
                <a:solidFill>
                  <a:srgbClr val="760519"/>
                </a:solidFill>
                <a:latin typeface="Calibri Light" pitchFamily="34" charset="0"/>
              </a:rPr>
              <a:t>Situación mundial</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41631209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s-MX" sz="2000" dirty="0">
                <a:solidFill>
                  <a:srgbClr val="7A7973"/>
                </a:solidFill>
              </a:rPr>
              <a:t>La internacionalización se puede considerar en la alternativa del desconocimiento de los participantes, tratando las implicaciones de la Amazonia, en Brasil, con gran influencia en cuidar el medio ambiente, a nivel mundial.</a:t>
            </a:r>
            <a:r>
              <a:rPr lang="es-MX" sz="1900" dirty="0" smtClean="0">
                <a:solidFill>
                  <a:srgbClr val="7A7973"/>
                </a:solidFill>
              </a:rPr>
              <a:t> </a:t>
            </a:r>
          </a:p>
          <a:p>
            <a:pPr algn="just">
              <a:spcBef>
                <a:spcPts val="600"/>
              </a:spcBef>
              <a:spcAft>
                <a:spcPts val="600"/>
              </a:spcAft>
              <a:buClr>
                <a:srgbClr val="760519"/>
              </a:buClr>
            </a:pPr>
            <a:r>
              <a:rPr lang="es-MX" sz="2000" dirty="0">
                <a:solidFill>
                  <a:srgbClr val="7A7973"/>
                </a:solidFill>
              </a:rPr>
              <a:t>Hasta ahora, la Amazonia puede considerarse como un asunto sólo de la exclusividad del propio país, pero la internacionalización cambia la perspectiva a una dimensión mundial. La investigación y la información permiten plantear los casos siguientes</a:t>
            </a:r>
            <a:r>
              <a:rPr lang="es-MX" sz="2000" dirty="0" smtClean="0">
                <a:solidFill>
                  <a:srgbClr val="7A7973"/>
                </a:solidFill>
              </a:rPr>
              <a:t>:</a:t>
            </a:r>
          </a:p>
          <a:p>
            <a:pPr algn="just">
              <a:spcBef>
                <a:spcPts val="600"/>
              </a:spcBef>
              <a:spcAft>
                <a:spcPts val="600"/>
              </a:spcAft>
              <a:buClr>
                <a:srgbClr val="760519"/>
              </a:buClr>
            </a:pPr>
            <a:r>
              <a:rPr lang="es-MX" sz="2000" dirty="0">
                <a:solidFill>
                  <a:srgbClr val="7A7973"/>
                </a:solidFill>
              </a:rPr>
              <a:t>Si se considera la </a:t>
            </a:r>
            <a:r>
              <a:rPr lang="es-MX" sz="2000" dirty="0" smtClean="0">
                <a:solidFill>
                  <a:srgbClr val="7A7973"/>
                </a:solidFill>
              </a:rPr>
              <a:t>internacionalización, </a:t>
            </a:r>
            <a:r>
              <a:rPr lang="es-MX" sz="2000" dirty="0">
                <a:solidFill>
                  <a:srgbClr val="7A7973"/>
                </a:solidFill>
              </a:rPr>
              <a:t>entonces la </a:t>
            </a:r>
            <a:r>
              <a:rPr lang="es-MX" sz="2000" dirty="0" smtClean="0">
                <a:solidFill>
                  <a:srgbClr val="7A7973"/>
                </a:solidFill>
              </a:rPr>
              <a:t>energía </a:t>
            </a:r>
            <a:r>
              <a:rPr lang="es-MX" sz="2000" dirty="0">
                <a:solidFill>
                  <a:srgbClr val="7A7973"/>
                </a:solidFill>
              </a:rPr>
              <a:t>puede incluirse en este proceso. Una consecuencia es que los países han decidido, por ejemplo, sobre el petróleo que se encuentra dentro de su territorio</a:t>
            </a:r>
            <a:r>
              <a:rPr lang="es-MX" sz="2000" dirty="0" smtClean="0">
                <a:solidFill>
                  <a:srgbClr val="7A7973"/>
                </a:solidFill>
              </a:rPr>
              <a:t>.</a:t>
            </a:r>
          </a:p>
        </p:txBody>
      </p:sp>
      <p:sp>
        <p:nvSpPr>
          <p:cNvPr id="2" name="1 Título"/>
          <p:cNvSpPr>
            <a:spLocks noGrp="1"/>
          </p:cNvSpPr>
          <p:nvPr>
            <p:ph type="title"/>
          </p:nvPr>
        </p:nvSpPr>
        <p:spPr>
          <a:xfrm>
            <a:off x="395536" y="332656"/>
            <a:ext cx="7300664" cy="648072"/>
          </a:xfrm>
        </p:spPr>
        <p:txBody>
          <a:bodyPr>
            <a:normAutofit fontScale="90000"/>
          </a:bodyPr>
          <a:lstStyle/>
          <a:p>
            <a:pPr algn="l"/>
            <a:r>
              <a:rPr lang="es-MX" dirty="0" smtClean="0">
                <a:solidFill>
                  <a:srgbClr val="760519"/>
                </a:solidFill>
                <a:latin typeface="Calibri Light" pitchFamily="34" charset="0"/>
              </a:rPr>
              <a:t>La internacionalización, la investigación y la información</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31143097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p:cNvPicPr>
            <a:picLocks noChangeAspect="1"/>
          </p:cNvPicPr>
          <p:nvPr/>
        </p:nvPicPr>
        <p:blipFill rotWithShape="1">
          <a:blip r:embed="rId2" cstate="print">
            <a:extLst>
              <a:ext uri="{BEBA8EAE-BF5A-486C-A8C5-ECC9F3942E4B}">
                <a14:imgProps xmlns:a14="http://schemas.microsoft.com/office/drawing/2010/main">
                  <a14:imgLayer r:embed="rId3">
                    <a14:imgEffect>
                      <a14:saturation sat="0"/>
                    </a14:imgEffect>
                    <a14:imgEffect>
                      <a14:brightnessContrast bright="20000" contrast="-20000"/>
                    </a14:imgEffect>
                  </a14:imgLayer>
                </a14:imgProps>
              </a:ext>
              <a:ext uri="{28A0092B-C50C-407E-A947-70E740481C1C}">
                <a14:useLocalDpi xmlns:a14="http://schemas.microsoft.com/office/drawing/2010/main" val="0"/>
              </a:ext>
            </a:extLst>
          </a:blip>
          <a:srcRect l="24392" t="398" b="-1"/>
          <a:stretch/>
        </p:blipFill>
        <p:spPr>
          <a:xfrm flipV="1">
            <a:off x="6020" y="0"/>
            <a:ext cx="8676456" cy="6858000"/>
          </a:xfrm>
          <a:prstGeom prst="rect">
            <a:avLst/>
          </a:prstGeom>
        </p:spPr>
      </p:pic>
      <p:sp>
        <p:nvSpPr>
          <p:cNvPr id="3" name="2 Marcador de contenido"/>
          <p:cNvSpPr>
            <a:spLocks noGrp="1"/>
          </p:cNvSpPr>
          <p:nvPr>
            <p:ph idx="1"/>
          </p:nvPr>
        </p:nvSpPr>
        <p:spPr>
          <a:xfrm>
            <a:off x="457200" y="1052736"/>
            <a:ext cx="7355160" cy="5119463"/>
          </a:xfrm>
        </p:spPr>
        <p:txBody>
          <a:bodyPr anchor="t">
            <a:normAutofit/>
          </a:bodyPr>
          <a:lstStyle/>
          <a:p>
            <a:pPr algn="just">
              <a:spcBef>
                <a:spcPts val="600"/>
              </a:spcBef>
              <a:spcAft>
                <a:spcPts val="600"/>
              </a:spcAft>
              <a:buClr>
                <a:srgbClr val="760519"/>
              </a:buClr>
            </a:pPr>
            <a:r>
              <a:rPr lang="es-MX" sz="2000" dirty="0">
                <a:solidFill>
                  <a:srgbClr val="7A7973"/>
                </a:solidFill>
              </a:rPr>
              <a:t>La internacionalización propone que el petróleo se considere en una perspectiva mundial, de beneficio común a todos los países y no sólo a las naciones petroleras</a:t>
            </a:r>
            <a:r>
              <a:rPr lang="es-MX" sz="2000" dirty="0" smtClean="0">
                <a:solidFill>
                  <a:srgbClr val="7A7973"/>
                </a:solidFill>
              </a:rPr>
              <a:t>.</a:t>
            </a:r>
          </a:p>
          <a:p>
            <a:pPr algn="just">
              <a:spcBef>
                <a:spcPts val="600"/>
              </a:spcBef>
              <a:spcAft>
                <a:spcPts val="600"/>
              </a:spcAft>
              <a:buClr>
                <a:srgbClr val="760519"/>
              </a:buClr>
            </a:pPr>
            <a:r>
              <a:rPr lang="es-MX" sz="2000" dirty="0">
                <a:solidFill>
                  <a:srgbClr val="7A7973"/>
                </a:solidFill>
              </a:rPr>
              <a:t>El mismo caso aplica al capitalismo, que actualmente es un suicidio colectivo y la razón es que forma parte del proceso de internacionalización, como se consideró originalmente en la ONU, al generar el Banco Mundial. Actualmente el capital es un medio de soborno y extorsión a países débiles en el aspecto económico.</a:t>
            </a:r>
            <a:endParaRPr lang="es-MX" sz="2000" dirty="0" smtClean="0">
              <a:solidFill>
                <a:srgbClr val="7A7973"/>
              </a:solidFill>
            </a:endParaRPr>
          </a:p>
        </p:txBody>
      </p:sp>
      <p:sp>
        <p:nvSpPr>
          <p:cNvPr id="2" name="1 Título"/>
          <p:cNvSpPr>
            <a:spLocks noGrp="1"/>
          </p:cNvSpPr>
          <p:nvPr>
            <p:ph type="title"/>
          </p:nvPr>
        </p:nvSpPr>
        <p:spPr>
          <a:xfrm>
            <a:off x="395536" y="332656"/>
            <a:ext cx="7300664" cy="648072"/>
          </a:xfrm>
        </p:spPr>
        <p:txBody>
          <a:bodyPr>
            <a:normAutofit fontScale="90000"/>
          </a:bodyPr>
          <a:lstStyle/>
          <a:p>
            <a:pPr algn="l"/>
            <a:r>
              <a:rPr lang="es-MX" dirty="0" smtClean="0">
                <a:solidFill>
                  <a:srgbClr val="760519"/>
                </a:solidFill>
                <a:latin typeface="Calibri Light" pitchFamily="34" charset="0"/>
              </a:rPr>
              <a:t>La internacionalización, la investigación y la información</a:t>
            </a:r>
            <a:endParaRPr lang="es-MX" dirty="0">
              <a:solidFill>
                <a:srgbClr val="760519"/>
              </a:solidFill>
              <a:latin typeface="Calibri Light" pitchFamily="34" charset="0"/>
            </a:endParaRPr>
          </a:p>
        </p:txBody>
      </p:sp>
      <p:pic>
        <p:nvPicPr>
          <p:cNvPr id="4" name="3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92443" y="0"/>
            <a:ext cx="488069" cy="6858000"/>
          </a:xfrm>
          <a:prstGeom prst="rect">
            <a:avLst/>
          </a:prstGeom>
        </p:spPr>
      </p:pic>
      <p:pic>
        <p:nvPicPr>
          <p:cNvPr id="6" name="5 Image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867" y="5984153"/>
            <a:ext cx="2407901" cy="816967"/>
          </a:xfrm>
          <a:prstGeom prst="rect">
            <a:avLst/>
          </a:prstGeom>
        </p:spPr>
      </p:pic>
    </p:spTree>
    <p:extLst>
      <p:ext uri="{BB962C8B-B14F-4D97-AF65-F5344CB8AC3E}">
        <p14:creationId xmlns:p14="http://schemas.microsoft.com/office/powerpoint/2010/main" val="3929075658"/>
      </p:ext>
    </p:extLst>
  </p:cSld>
  <p:clrMapOvr>
    <a:masterClrMapping/>
  </p:clrMapOvr>
  <p:timing>
    <p:tnLst>
      <p:par>
        <p:cTn id="1" dur="indefinite" restart="never" nodeType="tmRoot"/>
      </p:par>
    </p:tnLst>
  </p:timing>
</p:sld>
</file>

<file path=ppt/theme/theme1.xml><?xml version="1.0" encoding="utf-8"?>
<a:theme xmlns:a="http://schemas.openxmlformats.org/drawingml/2006/main" name="Compuesto">
  <a:themeElements>
    <a:clrScheme name="Compuesto">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Compuesto">
      <a:maj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mpuesto">
      <a:fillStyleLst>
        <a:solidFill>
          <a:schemeClr val="phClr"/>
        </a:solidFill>
        <a:gradFill rotWithShape="1">
          <a:gsLst>
            <a:gs pos="0">
              <a:schemeClr val="phClr">
                <a:tint val="50000"/>
                <a:shade val="95000"/>
                <a:satMod val="300000"/>
              </a:schemeClr>
            </a:gs>
            <a:gs pos="12000">
              <a:schemeClr val="phClr">
                <a:tint val="50000"/>
                <a:shade val="90000"/>
                <a:satMod val="250000"/>
              </a:schemeClr>
            </a:gs>
            <a:gs pos="100000">
              <a:schemeClr val="phClr">
                <a:tint val="85000"/>
                <a:shade val="75000"/>
                <a:satMod val="150000"/>
              </a:schemeClr>
            </a:gs>
          </a:gsLst>
          <a:lin ang="16200000" scaled="1"/>
        </a:gradFill>
        <a:gradFill rotWithShape="1">
          <a:gsLst>
            <a:gs pos="0">
              <a:schemeClr val="phClr">
                <a:tint val="75000"/>
                <a:shade val="95000"/>
                <a:satMod val="175000"/>
              </a:schemeClr>
            </a:gs>
            <a:gs pos="12000">
              <a:schemeClr val="phClr">
                <a:tint val="90000"/>
                <a:shade val="90000"/>
                <a:satMod val="150000"/>
              </a:schemeClr>
            </a:gs>
            <a:gs pos="100000">
              <a:schemeClr val="phClr">
                <a:tint val="100000"/>
                <a:shade val="75000"/>
                <a:satMod val="150000"/>
              </a:schemeClr>
            </a:gs>
          </a:gsLst>
          <a:lin ang="16200000" scaled="1"/>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scene3d>
            <a:camera prst="orthographicFront">
              <a:rot lat="0" lon="0" rev="0"/>
            </a:camera>
            <a:lightRig rig="freezing" dir="t">
              <a:rot lat="0" lon="0" rev="6000000"/>
            </a:lightRig>
          </a:scene3d>
          <a:sp3d contourW="12700" prstMaterial="dkEdge">
            <a:bevelT w="44450" h="25400"/>
            <a:contourClr>
              <a:schemeClr val="phClr">
                <a:shade val="30000"/>
              </a:schemeClr>
            </a:contourClr>
          </a:sp3d>
        </a:effectStyle>
      </a:effectStyleLst>
      <a:bgFillStyleLst>
        <a:solidFill>
          <a:schemeClr val="phClr"/>
        </a:solidFill>
        <a:gradFill rotWithShape="1">
          <a:gsLst>
            <a:gs pos="0">
              <a:schemeClr val="phClr">
                <a:tint val="100000"/>
                <a:shade val="80000"/>
                <a:satMod val="110000"/>
                <a:lumMod val="80000"/>
              </a:schemeClr>
            </a:gs>
            <a:gs pos="79000">
              <a:schemeClr val="phClr">
                <a:tint val="100000"/>
                <a:shade val="90000"/>
                <a:satMod val="105000"/>
                <a:lumMod val="100000"/>
              </a:schemeClr>
            </a:gs>
            <a:gs pos="100000">
              <a:schemeClr val="phClr">
                <a:tint val="95000"/>
                <a:shade val="100000"/>
                <a:satMod val="110000"/>
                <a:lumMod val="115000"/>
              </a:schemeClr>
            </a:gs>
          </a:gsLst>
          <a:lin ang="5400000" scaled="0"/>
        </a:gradFill>
        <a:gradFill rotWithShape="1">
          <a:gsLst>
            <a:gs pos="0">
              <a:schemeClr val="phClr">
                <a:tint val="90000"/>
                <a:shade val="100000"/>
                <a:satMod val="100000"/>
                <a:lumMod val="110000"/>
              </a:schemeClr>
            </a:gs>
            <a:gs pos="83000">
              <a:schemeClr val="phClr">
                <a:shade val="75000"/>
                <a:satMod val="200000"/>
              </a:schemeClr>
            </a:gs>
            <a:gs pos="100000">
              <a:schemeClr val="phClr">
                <a:shade val="90000"/>
                <a:satMod val="200000"/>
              </a:schemeClr>
            </a:gs>
          </a:gsLst>
          <a:path path="circle">
            <a:fillToRect l="75000" t="100000" b="3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Composite</Template>
  <TotalTime>220</TotalTime>
  <Words>2203</Words>
  <Application>Microsoft Office PowerPoint</Application>
  <PresentationFormat>Presentación en pantalla (4:3)</PresentationFormat>
  <Paragraphs>82</Paragraphs>
  <Slides>20</Slides>
  <Notes>0</Notes>
  <HiddenSlides>0</HiddenSlides>
  <MMClips>0</MMClips>
  <ScaleCrop>false</ScaleCrop>
  <HeadingPairs>
    <vt:vector size="4" baseType="variant">
      <vt:variant>
        <vt:lpstr>Tema</vt:lpstr>
      </vt:variant>
      <vt:variant>
        <vt:i4>1</vt:i4>
      </vt:variant>
      <vt:variant>
        <vt:lpstr>Títulos de diapositiva</vt:lpstr>
      </vt:variant>
      <vt:variant>
        <vt:i4>20</vt:i4>
      </vt:variant>
    </vt:vector>
  </HeadingPairs>
  <TitlesOfParts>
    <vt:vector size="21" baseType="lpstr">
      <vt:lpstr>Compuesto</vt:lpstr>
      <vt:lpstr>La investigación y la información</vt:lpstr>
      <vt:lpstr>Introducción</vt:lpstr>
      <vt:lpstr>La investigación</vt:lpstr>
      <vt:lpstr>La información</vt:lpstr>
      <vt:lpstr>La información</vt:lpstr>
      <vt:lpstr>Situación mundial</vt:lpstr>
      <vt:lpstr>Situación mundial</vt:lpstr>
      <vt:lpstr>La internacionalización, la investigación y la información</vt:lpstr>
      <vt:lpstr>La internacionalización, la investigación y la información</vt:lpstr>
      <vt:lpstr>La sociedad y los parques infantiles en EUA</vt:lpstr>
      <vt:lpstr>La sociedad y los parques infantiles en EUA</vt:lpstr>
      <vt:lpstr>Legado de Einstein: Redes neuronales</vt:lpstr>
      <vt:lpstr>Legado de Einstein: Redes neuronales</vt:lpstr>
      <vt:lpstr>Ecuación Luthe de Redes Neuronales</vt:lpstr>
      <vt:lpstr>Ecuación Luthe de Redes Neuronales</vt:lpstr>
      <vt:lpstr>La empresa del siglo XXI resuelve los retos</vt:lpstr>
      <vt:lpstr>La empresa del siglo XXI resuelve los retos</vt:lpstr>
      <vt:lpstr>La empresa del siglo XXI resuelve los retos</vt:lpstr>
      <vt:lpstr>Conclusiones</vt:lpstr>
      <vt:lpstr>Conclusiones</vt:lpstr>
    </vt:vector>
  </TitlesOfParts>
  <Company>SQM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investigación y el futuro de la humanidad</dc:title>
  <dc:creator>Diego Reyes</dc:creator>
  <cp:lastModifiedBy>Diego Reyes</cp:lastModifiedBy>
  <cp:revision>17</cp:revision>
  <dcterms:created xsi:type="dcterms:W3CDTF">2017-08-01T22:30:02Z</dcterms:created>
  <dcterms:modified xsi:type="dcterms:W3CDTF">2017-08-08T23:54:56Z</dcterms:modified>
</cp:coreProperties>
</file>