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0519"/>
    <a:srgbClr val="7A79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72" y="-3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6" name="Title 15"/>
          <p:cNvSpPr>
            <a:spLocks noGrp="1"/>
          </p:cNvSpPr>
          <p:nvPr>
            <p:ph type="title"/>
          </p:nvPr>
        </p:nvSpPr>
        <p:spPr>
          <a:xfrm>
            <a:off x="2438400" y="1447800"/>
            <a:ext cx="3962400" cy="2133600"/>
          </a:xfrm>
        </p:spPr>
        <p:txBody>
          <a:bodyPr anchor="b"/>
          <a:lstStyle/>
          <a:p>
            <a:r>
              <a:rPr lang="es-ES" smtClean="0"/>
              <a:t>Haga clic para modificar el estilo de título del patrón</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FE41C934-846D-48C2-8907-B91E0FD08C08}" type="datetimeFigureOut">
              <a:rPr lang="es-MX" smtClean="0"/>
              <a:t>08/08/2017</a:t>
            </a:fld>
            <a:endParaRPr lang="es-MX"/>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a:xfrm>
            <a:off x="3581400" y="6296248"/>
            <a:ext cx="2820987" cy="152400"/>
          </a:xfrm>
        </p:spPr>
        <p:txBody>
          <a:bodyPr/>
          <a:lstStyle/>
          <a:p>
            <a:endParaRPr lang="es-MX"/>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08/08/2017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08/08/2017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6" name="Title 15"/>
          <p:cNvSpPr>
            <a:spLocks noGrp="1"/>
          </p:cNvSpPr>
          <p:nvPr>
            <p:ph type="title"/>
          </p:nvPr>
        </p:nvSpPr>
        <p:spPr/>
        <p:txBody>
          <a:bodyPr/>
          <a:lstStyle/>
          <a:p>
            <a:r>
              <a:rPr lang="es-ES" smtClean="0"/>
              <a:t>Haga clic para modificar el estilo de título del patrón</a:t>
            </a:r>
            <a:endParaRPr lang="en-US"/>
          </a:p>
        </p:txBody>
      </p:sp>
      <p:sp>
        <p:nvSpPr>
          <p:cNvPr id="10" name="Date Placeholder 9"/>
          <p:cNvSpPr>
            <a:spLocks noGrp="1"/>
          </p:cNvSpPr>
          <p:nvPr>
            <p:ph type="dt" sz="half" idx="10"/>
          </p:nvPr>
        </p:nvSpPr>
        <p:spPr/>
        <p:txBody>
          <a:bodyPr/>
          <a:lstStyle/>
          <a:p>
            <a:fld id="{FE41C934-846D-48C2-8907-B91E0FD08C08}" type="datetimeFigureOut">
              <a:rPr lang="es-MX" smtClean="0"/>
              <a:t>08/08/2017</a:t>
            </a:fld>
            <a:endParaRPr lang="es-MX"/>
          </a:p>
        </p:txBody>
      </p:sp>
      <p:sp>
        <p:nvSpPr>
          <p:cNvPr id="11" name="Slide Number Placeholder 10"/>
          <p:cNvSpPr>
            <a:spLocks noGrp="1"/>
          </p:cNvSpPr>
          <p:nvPr>
            <p:ph type="sldNum" sz="quarter" idx="11"/>
          </p:nvPr>
        </p:nvSpPr>
        <p:spPr/>
        <p:txBody>
          <a:bodyPr/>
          <a:lstStyle/>
          <a:p>
            <a:fld id="{0C32B51C-66B4-47B7-BB44-1FBF272ABCC7}" type="slidenum">
              <a:rPr lang="es-MX" smtClean="0"/>
              <a:t>‹Nº›</a:t>
            </a:fld>
            <a:endParaRPr lang="es-MX"/>
          </a:p>
        </p:txBody>
      </p:sp>
      <p:sp>
        <p:nvSpPr>
          <p:cNvPr id="12" name="Footer Placeholder 11"/>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FE41C934-846D-48C2-8907-B91E0FD08C08}" type="datetimeFigureOut">
              <a:rPr lang="es-MX" smtClean="0"/>
              <a:t>08/08/2017</a:t>
            </a:fld>
            <a:endParaRPr lang="es-MX"/>
          </a:p>
        </p:txBody>
      </p:sp>
      <p:sp>
        <p:nvSpPr>
          <p:cNvPr id="13" name="Slide Number Placeholder 12"/>
          <p:cNvSpPr>
            <a:spLocks noGrp="1"/>
          </p:cNvSpPr>
          <p:nvPr>
            <p:ph type="sldNum" sz="quarter" idx="11"/>
          </p:nvPr>
        </p:nvSpPr>
        <p:spPr>
          <a:xfrm>
            <a:off x="4116388" y="6400800"/>
            <a:ext cx="533400" cy="152400"/>
          </a:xfrm>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a:xfrm>
            <a:off x="838200" y="6296248"/>
            <a:ext cx="2820987" cy="152400"/>
          </a:xfrm>
        </p:spPr>
        <p:txBody>
          <a:bodyPr/>
          <a:lstStyle/>
          <a:p>
            <a:endParaRPr lang="es-MX"/>
          </a:p>
        </p:txBody>
      </p:sp>
      <p:sp>
        <p:nvSpPr>
          <p:cNvPr id="15" name="Title 14"/>
          <p:cNvSpPr>
            <a:spLocks noGrp="1"/>
          </p:cNvSpPr>
          <p:nvPr>
            <p:ph type="title"/>
          </p:nvPr>
        </p:nvSpPr>
        <p:spPr>
          <a:xfrm>
            <a:off x="457200" y="1828800"/>
            <a:ext cx="3200400" cy="1752600"/>
          </a:xfrm>
        </p:spPr>
        <p:txBody>
          <a:bodyPr anchor="b"/>
          <a:lstStyle/>
          <a:p>
            <a:r>
              <a:rPr lang="es-ES" smtClean="0"/>
              <a:t>Haga clic para modificar el estilo de título del patrón</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s-ES" smtClean="0"/>
              <a:t>Haga clic para modificar el estilo de texto del patrón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9" name="Date Placeholder 8"/>
          <p:cNvSpPr>
            <a:spLocks noGrp="1"/>
          </p:cNvSpPr>
          <p:nvPr>
            <p:ph type="dt" sz="half" idx="10"/>
          </p:nvPr>
        </p:nvSpPr>
        <p:spPr/>
        <p:txBody>
          <a:bodyPr/>
          <a:lstStyle/>
          <a:p>
            <a:fld id="{FE41C934-846D-48C2-8907-B91E0FD08C08}" type="datetimeFigureOut">
              <a:rPr lang="es-MX" smtClean="0"/>
              <a:t>08/08/2017</a:t>
            </a:fld>
            <a:endParaRPr lang="es-MX"/>
          </a:p>
        </p:txBody>
      </p:sp>
      <p:sp>
        <p:nvSpPr>
          <p:cNvPr id="13" name="Slide Number Placeholder 12"/>
          <p:cNvSpPr>
            <a:spLocks noGrp="1"/>
          </p:cNvSpPr>
          <p:nvPr>
            <p:ph type="sldNum" sz="quarter" idx="11"/>
          </p:nvPr>
        </p:nvSpPr>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12" name="Date Placeholder 11"/>
          <p:cNvSpPr>
            <a:spLocks noGrp="1"/>
          </p:cNvSpPr>
          <p:nvPr>
            <p:ph type="dt" sz="half" idx="10"/>
          </p:nvPr>
        </p:nvSpPr>
        <p:spPr/>
        <p:txBody>
          <a:bodyPr/>
          <a:lstStyle/>
          <a:p>
            <a:fld id="{FE41C934-846D-48C2-8907-B91E0FD08C08}" type="datetimeFigureOut">
              <a:rPr lang="es-MX" smtClean="0"/>
              <a:t>08/08/2017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6" name="Footer Placeholder 15"/>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s-ES" smtClean="0"/>
              <a:t>Haga clic para modificar el estilo de título del patrón</a:t>
            </a:r>
            <a:endParaRPr lang="en-US" dirty="0"/>
          </a:p>
        </p:txBody>
      </p:sp>
      <p:sp>
        <p:nvSpPr>
          <p:cNvPr id="9" name="Date Placeholder 8"/>
          <p:cNvSpPr>
            <a:spLocks noGrp="1"/>
          </p:cNvSpPr>
          <p:nvPr>
            <p:ph type="dt" sz="half" idx="10"/>
          </p:nvPr>
        </p:nvSpPr>
        <p:spPr/>
        <p:txBody>
          <a:bodyPr/>
          <a:lstStyle/>
          <a:p>
            <a:fld id="{FE41C934-846D-48C2-8907-B91E0FD08C08}" type="datetimeFigureOut">
              <a:rPr lang="es-MX" smtClean="0"/>
              <a:t>08/08/2017</a:t>
            </a:fld>
            <a:endParaRPr lang="es-MX"/>
          </a:p>
        </p:txBody>
      </p:sp>
      <p:sp>
        <p:nvSpPr>
          <p:cNvPr id="10" name="Slide Number Placeholder 9"/>
          <p:cNvSpPr>
            <a:spLocks noGrp="1"/>
          </p:cNvSpPr>
          <p:nvPr>
            <p:ph type="sldNum" sz="quarter" idx="11"/>
          </p:nvPr>
        </p:nvSpPr>
        <p:spPr/>
        <p:txBody>
          <a:bodyPr/>
          <a:lstStyle/>
          <a:p>
            <a:fld id="{0C32B51C-66B4-47B7-BB44-1FBF272ABCC7}" type="slidenum">
              <a:rPr lang="es-MX" smtClean="0"/>
              <a:t>‹Nº›</a:t>
            </a:fld>
            <a:endParaRPr lang="es-MX"/>
          </a:p>
        </p:txBody>
      </p:sp>
      <p:sp>
        <p:nvSpPr>
          <p:cNvPr id="11" name="Footer Placeholder 10"/>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E41C934-846D-48C2-8907-B91E0FD08C08}" type="datetimeFigureOut">
              <a:rPr lang="es-MX" smtClean="0"/>
              <a:t>08/08/2017</a:t>
            </a:fld>
            <a:endParaRPr lang="es-MX"/>
          </a:p>
        </p:txBody>
      </p:sp>
      <p:sp>
        <p:nvSpPr>
          <p:cNvPr id="9" name="Slide Number Placeholder 8"/>
          <p:cNvSpPr>
            <a:spLocks noGrp="1"/>
          </p:cNvSpPr>
          <p:nvPr>
            <p:ph type="sldNum" sz="quarter" idx="11"/>
          </p:nvPr>
        </p:nvSpPr>
        <p:spPr/>
        <p:txBody>
          <a:bodyPr/>
          <a:lstStyle/>
          <a:p>
            <a:fld id="{0C32B51C-66B4-47B7-BB44-1FBF272ABCC7}" type="slidenum">
              <a:rPr lang="es-MX" smtClean="0"/>
              <a:t>‹Nº›</a:t>
            </a:fld>
            <a:endParaRPr lang="es-MX"/>
          </a:p>
        </p:txBody>
      </p:sp>
      <p:sp>
        <p:nvSpPr>
          <p:cNvPr id="10" name="Footer Placeholder 9"/>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5" name="Date Placeholder 14"/>
          <p:cNvSpPr>
            <a:spLocks noGrp="1"/>
          </p:cNvSpPr>
          <p:nvPr>
            <p:ph type="dt" sz="half" idx="10"/>
          </p:nvPr>
        </p:nvSpPr>
        <p:spPr/>
        <p:txBody>
          <a:bodyPr/>
          <a:lstStyle/>
          <a:p>
            <a:fld id="{FE41C934-846D-48C2-8907-B91E0FD08C08}" type="datetimeFigureOut">
              <a:rPr lang="es-MX" smtClean="0"/>
              <a:t>08/08/2017</a:t>
            </a:fld>
            <a:endParaRPr lang="es-MX"/>
          </a:p>
        </p:txBody>
      </p:sp>
      <p:sp>
        <p:nvSpPr>
          <p:cNvPr id="16" name="Slide Number Placeholder 15"/>
          <p:cNvSpPr>
            <a:spLocks noGrp="1"/>
          </p:cNvSpPr>
          <p:nvPr>
            <p:ph type="sldNum" sz="quarter" idx="11"/>
          </p:nvPr>
        </p:nvSpPr>
        <p:spPr/>
        <p:txBody>
          <a:bodyPr/>
          <a:lstStyle/>
          <a:p>
            <a:fld id="{0C32B51C-66B4-47B7-BB44-1FBF272ABCC7}" type="slidenum">
              <a:rPr lang="es-MX" smtClean="0"/>
              <a:t>‹Nº›</a:t>
            </a:fld>
            <a:endParaRPr lang="es-MX"/>
          </a:p>
        </p:txBody>
      </p:sp>
      <p:sp>
        <p:nvSpPr>
          <p:cNvPr id="17" name="Footer Placeholder 16"/>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6" name="Date Placeholder 15"/>
          <p:cNvSpPr>
            <a:spLocks noGrp="1"/>
          </p:cNvSpPr>
          <p:nvPr>
            <p:ph type="dt" sz="half" idx="10"/>
          </p:nvPr>
        </p:nvSpPr>
        <p:spPr/>
        <p:txBody>
          <a:bodyPr/>
          <a:lstStyle/>
          <a:p>
            <a:fld id="{FE41C934-846D-48C2-8907-B91E0FD08C08}" type="datetimeFigureOut">
              <a:rPr lang="es-MX" smtClean="0"/>
              <a:t>08/08/2017</a:t>
            </a:fld>
            <a:endParaRPr lang="es-MX"/>
          </a:p>
        </p:txBody>
      </p:sp>
      <p:sp>
        <p:nvSpPr>
          <p:cNvPr id="17" name="Slide Number Placeholder 16"/>
          <p:cNvSpPr>
            <a:spLocks noGrp="1"/>
          </p:cNvSpPr>
          <p:nvPr>
            <p:ph type="sldNum" sz="quarter" idx="11"/>
          </p:nvPr>
        </p:nvSpPr>
        <p:spPr/>
        <p:txBody>
          <a:bodyPr/>
          <a:lstStyle/>
          <a:p>
            <a:fld id="{0C32B51C-66B4-47B7-BB44-1FBF272ABCC7}" type="slidenum">
              <a:rPr lang="es-MX" smtClean="0"/>
              <a:t>‹Nº›</a:t>
            </a:fld>
            <a:endParaRPr lang="es-MX"/>
          </a:p>
        </p:txBody>
      </p:sp>
      <p:sp>
        <p:nvSpPr>
          <p:cNvPr id="18" name="Footer Placeholder 17"/>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0C32B51C-66B4-47B7-BB44-1FBF272ABCC7}" type="slidenum">
              <a:rPr lang="es-MX" smtClean="0"/>
              <a:t>‹Nº›</a:t>
            </a:fld>
            <a:endParaRPr lang="es-MX"/>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FE41C934-846D-48C2-8907-B91E0FD08C08}" type="datetimeFigureOut">
              <a:rPr lang="es-MX" smtClean="0"/>
              <a:t>08/08/2017</a:t>
            </a:fld>
            <a:endParaRPr lang="es-MX"/>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s-MX"/>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contrast="40000"/>
                    </a14:imgEffect>
                  </a14:imgLayer>
                </a14:imgProps>
              </a:ext>
              <a:ext uri="{28A0092B-C50C-407E-A947-70E740481C1C}">
                <a14:useLocalDpi xmlns:a14="http://schemas.microsoft.com/office/drawing/2010/main" val="0"/>
              </a:ext>
            </a:extLst>
          </a:blip>
          <a:srcRect l="40470"/>
          <a:stretch/>
        </p:blipFill>
        <p:spPr>
          <a:xfrm rot="10800000">
            <a:off x="0" y="0"/>
            <a:ext cx="6804248" cy="6858000"/>
          </a:xfrm>
          <a:prstGeom prst="rect">
            <a:avLst/>
          </a:prstGeom>
        </p:spPr>
      </p:pic>
      <p:sp>
        <p:nvSpPr>
          <p:cNvPr id="3" name="2 Subtítulo"/>
          <p:cNvSpPr>
            <a:spLocks noGrp="1"/>
          </p:cNvSpPr>
          <p:nvPr>
            <p:ph type="subTitle" idx="1"/>
          </p:nvPr>
        </p:nvSpPr>
        <p:spPr>
          <a:xfrm>
            <a:off x="1587624" y="3670176"/>
            <a:ext cx="4856584" cy="550912"/>
          </a:xfrm>
        </p:spPr>
        <p:txBody>
          <a:bodyPr>
            <a:normAutofit/>
          </a:bodyPr>
          <a:lstStyle/>
          <a:p>
            <a:r>
              <a:rPr lang="pt-BR" sz="2400" dirty="0" smtClean="0">
                <a:solidFill>
                  <a:srgbClr val="7A7973"/>
                </a:solidFill>
                <a:latin typeface="Calibri Light" pitchFamily="34" charset="0"/>
              </a:rPr>
              <a:t>Rodolfo </a:t>
            </a:r>
            <a:r>
              <a:rPr lang="pt-BR" sz="2400" dirty="0" err="1" smtClean="0">
                <a:solidFill>
                  <a:srgbClr val="7A7973"/>
                </a:solidFill>
                <a:latin typeface="Calibri Light" pitchFamily="34" charset="0"/>
              </a:rPr>
              <a:t>Luthe</a:t>
            </a:r>
            <a:r>
              <a:rPr lang="pt-BR" sz="2400" dirty="0" smtClean="0">
                <a:solidFill>
                  <a:srgbClr val="7A7973"/>
                </a:solidFill>
                <a:latin typeface="Calibri Light" pitchFamily="34" charset="0"/>
              </a:rPr>
              <a:t>, Investigador, </a:t>
            </a:r>
            <a:r>
              <a:rPr lang="pt-BR" sz="2400" dirty="0" err="1" smtClean="0">
                <a:solidFill>
                  <a:srgbClr val="7A7973"/>
                </a:solidFill>
                <a:latin typeface="Calibri Light" pitchFamily="34" charset="0"/>
              </a:rPr>
              <a:t>Ph</a:t>
            </a:r>
            <a:r>
              <a:rPr lang="pt-BR" sz="2400" dirty="0" smtClean="0">
                <a:solidFill>
                  <a:srgbClr val="7A7973"/>
                </a:solidFill>
                <a:latin typeface="Calibri Light" pitchFamily="34" charset="0"/>
              </a:rPr>
              <a:t>. D.</a:t>
            </a:r>
            <a:endParaRPr lang="es-MX" sz="2400" dirty="0">
              <a:solidFill>
                <a:srgbClr val="7A7973"/>
              </a:solidFill>
              <a:latin typeface="Calibri Light" pitchFamily="34" charset="0"/>
            </a:endParaRPr>
          </a:p>
        </p:txBody>
      </p:sp>
      <p:sp>
        <p:nvSpPr>
          <p:cNvPr id="2" name="1 Título"/>
          <p:cNvSpPr>
            <a:spLocks noGrp="1"/>
          </p:cNvSpPr>
          <p:nvPr>
            <p:ph type="title"/>
          </p:nvPr>
        </p:nvSpPr>
        <p:spPr>
          <a:xfrm>
            <a:off x="1115616" y="2412504"/>
            <a:ext cx="5285184" cy="1232520"/>
          </a:xfrm>
        </p:spPr>
        <p:txBody>
          <a:bodyPr>
            <a:normAutofit/>
          </a:bodyPr>
          <a:lstStyle/>
          <a:p>
            <a:r>
              <a:rPr lang="es-MX" sz="3600" dirty="0" smtClean="0">
                <a:solidFill>
                  <a:srgbClr val="760519"/>
                </a:solidFill>
                <a:latin typeface="Calibri Light" pitchFamily="34" charset="0"/>
              </a:rPr>
              <a:t>La investigación y el futuro de la humanidad</a:t>
            </a:r>
            <a:endParaRPr lang="es-MX" sz="36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0"/>
            <a:ext cx="2376264" cy="6858000"/>
          </a:xfrm>
          <a:prstGeom prst="rect">
            <a:avLst/>
          </a:prstGeom>
        </p:spPr>
      </p:pic>
      <p:pic>
        <p:nvPicPr>
          <p:cNvPr id="7" name="6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04" y="352841"/>
            <a:ext cx="2407901" cy="1203951"/>
          </a:xfrm>
          <a:prstGeom prst="rect">
            <a:avLst/>
          </a:prstGeom>
        </p:spPr>
      </p:pic>
      <p:pic>
        <p:nvPicPr>
          <p:cNvPr id="8" name="7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64856" y="394031"/>
            <a:ext cx="4023368" cy="762002"/>
          </a:xfrm>
          <a:prstGeom prst="rect">
            <a:avLst/>
          </a:prstGeom>
        </p:spPr>
      </p:pic>
    </p:spTree>
    <p:extLst>
      <p:ext uri="{BB962C8B-B14F-4D97-AF65-F5344CB8AC3E}">
        <p14:creationId xmlns:p14="http://schemas.microsoft.com/office/powerpoint/2010/main" val="4133056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smtClean="0">
                <a:solidFill>
                  <a:srgbClr val="7A7973"/>
                </a:solidFill>
              </a:rPr>
              <a:t>d</a:t>
            </a:r>
            <a:r>
              <a:rPr lang="es-MX" sz="2000" dirty="0">
                <a:solidFill>
                  <a:srgbClr val="7A7973"/>
                </a:solidFill>
              </a:rPr>
              <a:t>) Participar activamente en la Red Calidad de Vida con la intención mental de ayudarle al que lo necesite y mejorar mi calidad de vida, que es la Ley de oro: Haz a otro lo que quieras para ti. Esta Red tiene más de 26,000 participantes</a:t>
            </a:r>
          </a:p>
          <a:p>
            <a:pPr algn="just">
              <a:spcBef>
                <a:spcPts val="600"/>
              </a:spcBef>
              <a:spcAft>
                <a:spcPts val="600"/>
              </a:spcAft>
              <a:buClr>
                <a:srgbClr val="760519"/>
              </a:buClr>
            </a:pPr>
            <a:r>
              <a:rPr lang="es-MX" sz="2000" dirty="0">
                <a:solidFill>
                  <a:srgbClr val="7A7973"/>
                </a:solidFill>
              </a:rPr>
              <a:t>e) Los proyectos más importantes vienen de abajo arriba y no al revés. La comunidad debía ser quien decidiera sobre la solución de los retos y desafíos de nuestra sociedad, para realmente hacerlos suyos, estando involucrada y transformando el entorno. Sin la comunidad, el proyecto nunca llegaría a </a:t>
            </a:r>
            <a:r>
              <a:rPr lang="es-MX" sz="2000" dirty="0" smtClean="0">
                <a:solidFill>
                  <a:srgbClr val="7A7973"/>
                </a:solidFill>
              </a:rPr>
              <a:t>nada</a:t>
            </a:r>
          </a:p>
          <a:p>
            <a:pPr algn="just">
              <a:spcBef>
                <a:spcPts val="600"/>
              </a:spcBef>
              <a:spcAft>
                <a:spcPts val="600"/>
              </a:spcAft>
              <a:buClr>
                <a:srgbClr val="760519"/>
              </a:buClr>
            </a:pPr>
            <a:r>
              <a:rPr lang="es-MX" sz="2000" dirty="0">
                <a:solidFill>
                  <a:srgbClr val="7A7973"/>
                </a:solidFill>
              </a:rPr>
              <a:t>f) Sólo se necesita una chispa para iniciar el cambio y este Primer Congreso Internacional es esa chispa, fundamentada en la ciencia de Einstein.</a:t>
            </a:r>
            <a:endParaRPr lang="es-MX" sz="2000" dirty="0">
              <a:solidFill>
                <a:srgbClr val="7A7973"/>
              </a:solidFill>
            </a:endParaRPr>
          </a:p>
          <a:p>
            <a:endParaRPr lang="es-MX" dirty="0"/>
          </a:p>
        </p:txBody>
      </p:sp>
      <p:sp>
        <p:nvSpPr>
          <p:cNvPr id="2" name="1 Título"/>
          <p:cNvSpPr>
            <a:spLocks noGrp="1"/>
          </p:cNvSpPr>
          <p:nvPr>
            <p:ph type="title"/>
          </p:nvPr>
        </p:nvSpPr>
        <p:spPr>
          <a:xfrm>
            <a:off x="323528" y="332656"/>
            <a:ext cx="8208912" cy="648072"/>
          </a:xfrm>
        </p:spPr>
        <p:txBody>
          <a:bodyPr>
            <a:noAutofit/>
          </a:bodyPr>
          <a:lstStyle/>
          <a:p>
            <a:pPr algn="l"/>
            <a:r>
              <a:rPr lang="es-MX" sz="2400" dirty="0" smtClean="0">
                <a:solidFill>
                  <a:srgbClr val="760519"/>
                </a:solidFill>
                <a:latin typeface="Calibri Light" pitchFamily="34" charset="0"/>
              </a:rPr>
              <a:t>Invitación a Quitar la Violencia y Solucionar Otros Retos Sociales</a:t>
            </a:r>
            <a:endParaRPr lang="es-MX"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988304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Einstein es importante y dijo: TODO es energía y es TODO lo que hay. Coincida con la frecuencia de la realidad que usted quiera y usted no podrá dejar de obtener esa realidad. No puede ser de otra manera. Esto no es filosofía, es física</a:t>
            </a:r>
            <a:r>
              <a:rPr lang="es-MX" sz="2000" dirty="0" smtClean="0">
                <a:solidFill>
                  <a:srgbClr val="7A7973"/>
                </a:solidFill>
              </a:rPr>
              <a:t>.</a:t>
            </a:r>
          </a:p>
          <a:p>
            <a:pPr algn="just">
              <a:spcBef>
                <a:spcPts val="600"/>
              </a:spcBef>
              <a:spcAft>
                <a:spcPts val="600"/>
              </a:spcAft>
              <a:buClr>
                <a:srgbClr val="760519"/>
              </a:buClr>
            </a:pPr>
            <a:r>
              <a:rPr lang="es-MX" sz="1900" dirty="0" smtClean="0">
                <a:solidFill>
                  <a:srgbClr val="7A7973"/>
                </a:solidFill>
              </a:rPr>
              <a:t>La </a:t>
            </a:r>
            <a:r>
              <a:rPr lang="es-MX" sz="1900" dirty="0">
                <a:solidFill>
                  <a:srgbClr val="7A7973"/>
                </a:solidFill>
              </a:rPr>
              <a:t>frecuencia está producida por las redes neuronales y Einstein no tuvo tiempo de desarrollar esta investigación y le escribió a su hija explicando que la mayor energía del universo es el amor, no considerado por la mayoría de los científicos, concluyendo que Dios es amor. Este es el fundamento de la Red de Oración, que junto con la Red Calidad de Vida expresan el Primer Mandamiento</a:t>
            </a:r>
            <a:r>
              <a:rPr lang="es-MX" sz="1900" dirty="0" smtClean="0">
                <a:solidFill>
                  <a:srgbClr val="7A7973"/>
                </a:solidFill>
              </a:rPr>
              <a:t>.</a:t>
            </a:r>
          </a:p>
          <a:p>
            <a:pPr algn="just">
              <a:spcBef>
                <a:spcPts val="600"/>
              </a:spcBef>
              <a:spcAft>
                <a:spcPts val="600"/>
              </a:spcAft>
              <a:buClr>
                <a:srgbClr val="760519"/>
              </a:buClr>
            </a:pPr>
            <a:endParaRPr lang="es-MX" sz="1900" dirty="0">
              <a:solidFill>
                <a:srgbClr val="7A7973"/>
              </a:solidFill>
            </a:endParaRPr>
          </a:p>
          <a:p>
            <a:endParaRPr lang="es-MX" dirty="0"/>
          </a:p>
        </p:txBody>
      </p:sp>
      <p:sp>
        <p:nvSpPr>
          <p:cNvPr id="2" name="1 Título"/>
          <p:cNvSpPr>
            <a:spLocks noGrp="1"/>
          </p:cNvSpPr>
          <p:nvPr>
            <p:ph type="title"/>
          </p:nvPr>
        </p:nvSpPr>
        <p:spPr>
          <a:xfrm>
            <a:off x="323528" y="332656"/>
            <a:ext cx="8208912" cy="648072"/>
          </a:xfrm>
        </p:spPr>
        <p:txBody>
          <a:bodyPr>
            <a:noAutofit/>
          </a:bodyPr>
          <a:lstStyle/>
          <a:p>
            <a:pPr algn="l"/>
            <a:r>
              <a:rPr lang="es-MX" sz="2400" dirty="0" smtClean="0">
                <a:solidFill>
                  <a:srgbClr val="760519"/>
                </a:solidFill>
                <a:latin typeface="Calibri Light" pitchFamily="34" charset="0"/>
              </a:rPr>
              <a:t>Legado de Einstein</a:t>
            </a:r>
            <a:endParaRPr lang="es-MX"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2075133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 conclusión es que el líder de empresa con responsabilidad social tiene el perfil para cambiar a la sociedad, y lograr vivir en un país de primer mundo, con calidad de vida digna para todos, cuando decide: </a:t>
            </a:r>
            <a:r>
              <a:rPr lang="es-MX" sz="2000" dirty="0">
                <a:solidFill>
                  <a:srgbClr val="760519"/>
                </a:solidFill>
              </a:rPr>
              <a:t>Esto no lo quiero en mi país</a:t>
            </a:r>
            <a:r>
              <a:rPr lang="es-MX" sz="2000" dirty="0" smtClean="0">
                <a:solidFill>
                  <a:srgbClr val="7A7973"/>
                </a:solidFill>
              </a:rPr>
              <a:t>.</a:t>
            </a:r>
          </a:p>
          <a:p>
            <a:pPr marL="0" indent="0" algn="just">
              <a:spcBef>
                <a:spcPts val="600"/>
              </a:spcBef>
              <a:spcAft>
                <a:spcPts val="600"/>
              </a:spcAft>
              <a:buClr>
                <a:srgbClr val="760519"/>
              </a:buClr>
              <a:buNone/>
            </a:pPr>
            <a:r>
              <a:rPr lang="es-MX" sz="2000" dirty="0" smtClean="0">
                <a:solidFill>
                  <a:srgbClr val="7A7973"/>
                </a:solidFill>
              </a:rPr>
              <a:t>   Dos </a:t>
            </a:r>
            <a:r>
              <a:rPr lang="es-MX" sz="2000" dirty="0">
                <a:solidFill>
                  <a:srgbClr val="7A7973"/>
                </a:solidFill>
              </a:rPr>
              <a:t>características del líder empresarial son fundamentales: </a:t>
            </a:r>
            <a:endParaRPr lang="es-MX" sz="2000" dirty="0" smtClean="0">
              <a:solidFill>
                <a:srgbClr val="7A7973"/>
              </a:solidFill>
            </a:endParaRPr>
          </a:p>
          <a:p>
            <a:pPr algn="just">
              <a:spcBef>
                <a:spcPts val="600"/>
              </a:spcBef>
              <a:spcAft>
                <a:spcPts val="600"/>
              </a:spcAft>
              <a:buClr>
                <a:srgbClr val="760519"/>
              </a:buClr>
            </a:pPr>
            <a:r>
              <a:rPr lang="es-MX" sz="2000" dirty="0">
                <a:solidFill>
                  <a:srgbClr val="7A7973"/>
                </a:solidFill>
              </a:rPr>
              <a:t>a) Su capacidad de organizar y trabajar en equipo con otros líderes, sean empresarios, políticos, intelectuales, capitalistas y de la comunidad donde se encuentra el parque infantil</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b) Su eficiencia de operación para lograr que el proyecto sea sustentable, cuidando a la persona, al medio ambiente y siendo rentable. Las empresas de gobierno son poco o no eficientes, como el caso del parque con el que inicia </a:t>
            </a:r>
            <a:r>
              <a:rPr lang="es-MX" sz="2000" dirty="0" err="1">
                <a:solidFill>
                  <a:srgbClr val="7A7973"/>
                </a:solidFill>
              </a:rPr>
              <a:t>Darell</a:t>
            </a:r>
            <a:r>
              <a:rPr lang="es-MX" sz="2000" dirty="0">
                <a:solidFill>
                  <a:srgbClr val="7A7973"/>
                </a:solidFill>
              </a:rPr>
              <a:t> </a:t>
            </a:r>
            <a:r>
              <a:rPr lang="es-MX" sz="2000" dirty="0" err="1">
                <a:solidFill>
                  <a:srgbClr val="7A7973"/>
                </a:solidFill>
              </a:rPr>
              <a:t>Hammond</a:t>
            </a:r>
            <a:r>
              <a:rPr lang="es-MX" sz="2000" dirty="0">
                <a:solidFill>
                  <a:srgbClr val="7A7973"/>
                </a:solidFill>
              </a:rPr>
              <a:t> que es un basurero con jóvenes drogadictos.</a:t>
            </a:r>
            <a:endParaRPr lang="es-MX" sz="2000" dirty="0">
              <a:solidFill>
                <a:srgbClr val="7A7973"/>
              </a:solidFill>
            </a:endParaRPr>
          </a:p>
        </p:txBody>
      </p:sp>
      <p:sp>
        <p:nvSpPr>
          <p:cNvPr id="2" name="1 Título"/>
          <p:cNvSpPr>
            <a:spLocks noGrp="1"/>
          </p:cNvSpPr>
          <p:nvPr>
            <p:ph type="title"/>
          </p:nvPr>
        </p:nvSpPr>
        <p:spPr>
          <a:xfrm>
            <a:off x="323528" y="332656"/>
            <a:ext cx="8208912" cy="648072"/>
          </a:xfrm>
        </p:spPr>
        <p:txBody>
          <a:bodyPr>
            <a:noAutofit/>
          </a:bodyPr>
          <a:lstStyle/>
          <a:p>
            <a:pPr algn="l"/>
            <a:r>
              <a:rPr lang="es-MX" sz="2400" dirty="0" smtClean="0">
                <a:solidFill>
                  <a:srgbClr val="760519"/>
                </a:solidFill>
                <a:latin typeface="Calibri Light" pitchFamily="34" charset="0"/>
              </a:rPr>
              <a:t>Conclusión</a:t>
            </a:r>
            <a:endParaRPr lang="es-MX"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1454132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buClr>
                <a:srgbClr val="760519"/>
              </a:buClr>
            </a:pPr>
            <a:r>
              <a:rPr lang="es-MX" sz="2000" dirty="0" smtClean="0">
                <a:solidFill>
                  <a:srgbClr val="7A7973"/>
                </a:solidFill>
              </a:rPr>
              <a:t>La </a:t>
            </a:r>
            <a:r>
              <a:rPr lang="es-MX" sz="2000" dirty="0">
                <a:solidFill>
                  <a:srgbClr val="7A7973"/>
                </a:solidFill>
              </a:rPr>
              <a:t>conclusión es unir los esfuerzos de los líderes que no quieren algo en su país, formando la Red Neuronal del </a:t>
            </a:r>
            <a:r>
              <a:rPr lang="es-MX" sz="2000" dirty="0">
                <a:solidFill>
                  <a:srgbClr val="760519"/>
                </a:solidFill>
              </a:rPr>
              <a:t>Club ESTO: Esto no lo quiero en mi país</a:t>
            </a:r>
            <a:r>
              <a:rPr lang="es-MX" sz="2000" dirty="0">
                <a:solidFill>
                  <a:srgbClr val="7A7973"/>
                </a:solidFill>
              </a:rPr>
              <a:t>. Este Club inicia con los expositores y participantes al Primer Congreso Internacional: Quiero vivir en un país de primer mundo, con calidad de vida digna para todos.</a:t>
            </a:r>
            <a:endParaRPr lang="es-MX" sz="2000" dirty="0">
              <a:solidFill>
                <a:srgbClr val="7A7973"/>
              </a:solidFill>
            </a:endParaRPr>
          </a:p>
        </p:txBody>
      </p:sp>
      <p:sp>
        <p:nvSpPr>
          <p:cNvPr id="2" name="1 Título"/>
          <p:cNvSpPr>
            <a:spLocks noGrp="1"/>
          </p:cNvSpPr>
          <p:nvPr>
            <p:ph type="title"/>
          </p:nvPr>
        </p:nvSpPr>
        <p:spPr>
          <a:xfrm>
            <a:off x="323528" y="332656"/>
            <a:ext cx="8208912" cy="648072"/>
          </a:xfrm>
        </p:spPr>
        <p:txBody>
          <a:bodyPr>
            <a:noAutofit/>
          </a:bodyPr>
          <a:lstStyle/>
          <a:p>
            <a:pPr algn="l"/>
            <a:r>
              <a:rPr lang="es-MX" sz="2400" dirty="0" smtClean="0">
                <a:solidFill>
                  <a:srgbClr val="760519"/>
                </a:solidFill>
                <a:latin typeface="Calibri Light" pitchFamily="34" charset="0"/>
              </a:rPr>
              <a:t>Conclusión</a:t>
            </a:r>
            <a:endParaRPr lang="es-MX"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136844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10204"/>
            <a:ext cx="7355160" cy="5119463"/>
          </a:xfrm>
        </p:spPr>
        <p:txBody>
          <a:bodyPr anchor="t">
            <a:normAutofit fontScale="92500" lnSpcReduction="20000"/>
          </a:bodyPr>
          <a:lstStyle/>
          <a:p>
            <a:pPr algn="just">
              <a:spcBef>
                <a:spcPts val="600"/>
              </a:spcBef>
              <a:spcAft>
                <a:spcPts val="600"/>
              </a:spcAft>
              <a:buClr>
                <a:srgbClr val="760519"/>
              </a:buClr>
            </a:pPr>
            <a:r>
              <a:rPr lang="es-MX" sz="2200" dirty="0" smtClean="0">
                <a:solidFill>
                  <a:srgbClr val="7A7973"/>
                </a:solidFill>
              </a:rPr>
              <a:t>La </a:t>
            </a:r>
            <a:r>
              <a:rPr lang="es-MX" sz="2200" dirty="0">
                <a:solidFill>
                  <a:srgbClr val="7A7973"/>
                </a:solidFill>
              </a:rPr>
              <a:t>propuesta es que la investigación es una actividad importante del ser humano, como lo muestra el impresionante desarrollo tecnológico que estamos viviendo. La investigación es considerada una actividad humana, orientada a la obtención de nuevos conocimientos y su aplicación para la solución a problemas o interrogantes de carácter científico</a:t>
            </a:r>
            <a:r>
              <a:rPr lang="es-MX" sz="2200" dirty="0" smtClean="0">
                <a:solidFill>
                  <a:srgbClr val="7A7973"/>
                </a:solidFill>
              </a:rPr>
              <a:t>.</a:t>
            </a:r>
            <a:endParaRPr lang="es-MX" sz="2200" dirty="0">
              <a:solidFill>
                <a:srgbClr val="7A7973"/>
              </a:solidFill>
            </a:endParaRPr>
          </a:p>
          <a:p>
            <a:pPr algn="just">
              <a:spcBef>
                <a:spcPts val="600"/>
              </a:spcBef>
              <a:spcAft>
                <a:spcPts val="600"/>
              </a:spcAft>
              <a:buClr>
                <a:srgbClr val="760519"/>
              </a:buClr>
            </a:pPr>
            <a:r>
              <a:rPr lang="es-MX" sz="2200" dirty="0">
                <a:solidFill>
                  <a:srgbClr val="7A7973"/>
                </a:solidFill>
              </a:rPr>
              <a:t>En este sentido, para entender la complejidad de ciertos sectores de la vida social se requiere la ayuda de expertos; por ejemplo, en el uso de las tecnologías digitales de información y comunicación, lo cual queremos presentarles.</a:t>
            </a:r>
          </a:p>
          <a:p>
            <a:pPr algn="just">
              <a:spcBef>
                <a:spcPts val="600"/>
              </a:spcBef>
              <a:spcAft>
                <a:spcPts val="600"/>
              </a:spcAft>
              <a:buClr>
                <a:srgbClr val="760519"/>
              </a:buClr>
            </a:pPr>
            <a:r>
              <a:rPr lang="es-MX" sz="2200" dirty="0">
                <a:solidFill>
                  <a:srgbClr val="7A7973"/>
                </a:solidFill>
              </a:rPr>
              <a:t>Sin embargo, se puede investigar en otros temas, aprovechando los hallazgos de la investigación científica, como el liderazgo, siendo un ejemplo el libro: El líder, cómo formar al líder del siglo XXI.</a:t>
            </a:r>
          </a:p>
          <a:p>
            <a:pPr algn="just">
              <a:spcBef>
                <a:spcPts val="600"/>
              </a:spcBef>
              <a:spcAft>
                <a:spcPts val="600"/>
              </a:spcAft>
              <a:buClr>
                <a:srgbClr val="760519"/>
              </a:buClr>
            </a:pPr>
            <a:r>
              <a:rPr lang="es-MX" sz="2200" dirty="0">
                <a:solidFill>
                  <a:srgbClr val="7A7973"/>
                </a:solidFill>
              </a:rPr>
              <a:t>La persona humana está dotada de inteligencia y voluntad, orientadas naturalmente a la verdad, al bien y a la belleza. El investigador es la persona que orienta sus esfuerzos y conocimientos de la ciencia, especialmente, a la búsqueda de la verdad apoyándose en el nuevo paradigma de las redes neuronales.</a:t>
            </a: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Introducción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1179"/>
            <a:ext cx="2407901" cy="816967"/>
          </a:xfrm>
          <a:prstGeom prst="rect">
            <a:avLst/>
          </a:prstGeom>
        </p:spPr>
      </p:pic>
    </p:spTree>
    <p:extLst>
      <p:ext uri="{BB962C8B-B14F-4D97-AF65-F5344CB8AC3E}">
        <p14:creationId xmlns:p14="http://schemas.microsoft.com/office/powerpoint/2010/main" val="1460406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fontScale="85000" lnSpcReduction="20000"/>
          </a:bodyPr>
          <a:lstStyle/>
          <a:p>
            <a:pPr algn="just">
              <a:spcBef>
                <a:spcPts val="600"/>
              </a:spcBef>
              <a:spcAft>
                <a:spcPts val="600"/>
              </a:spcAft>
              <a:buClr>
                <a:srgbClr val="760519"/>
              </a:buClr>
            </a:pPr>
            <a:r>
              <a:rPr lang="es-MX" sz="2200" dirty="0">
                <a:solidFill>
                  <a:srgbClr val="7A7973"/>
                </a:solidFill>
              </a:rPr>
              <a:t>Las redes neuronales explican el funcionamiento de la propia persona, así como el conocimiento de la interacción entre personas, de manera similar a como la gravedad de Newton permite entender la operación del sistema planetario y de todo el universo.</a:t>
            </a:r>
          </a:p>
          <a:p>
            <a:pPr algn="just">
              <a:spcBef>
                <a:spcPts val="600"/>
              </a:spcBef>
              <a:spcAft>
                <a:spcPts val="600"/>
              </a:spcAft>
              <a:buClr>
                <a:srgbClr val="760519"/>
              </a:buClr>
            </a:pPr>
            <a:r>
              <a:rPr lang="es-MX" sz="2200" dirty="0">
                <a:solidFill>
                  <a:srgbClr val="7A7973"/>
                </a:solidFill>
              </a:rPr>
              <a:t>La aplicación de las redes neuronales puede ser impresionante cuando un matrimonio joven explica que </a:t>
            </a:r>
            <a:r>
              <a:rPr lang="es-MX" sz="2200" dirty="0" smtClean="0">
                <a:solidFill>
                  <a:srgbClr val="7A7973"/>
                </a:solidFill>
              </a:rPr>
              <a:t>su </a:t>
            </a:r>
            <a:r>
              <a:rPr lang="es-MX" sz="2200" dirty="0">
                <a:solidFill>
                  <a:srgbClr val="7A7973"/>
                </a:solidFill>
              </a:rPr>
              <a:t>hija de tres años les dice que su hermanita, todavía en el vientre materno, está mal. Les insiste tanto que los padres van a ver al médico, quien encuentra que el cordón umbilical tiene tres vueltas en el cuello, asfixiando a la bebé, que emite un mensaje: ¡Ayúdenme! Este mensaje de red neuronal lo capta su hermanita y se adelanta la cesárea.</a:t>
            </a:r>
          </a:p>
          <a:p>
            <a:pPr algn="just">
              <a:spcBef>
                <a:spcPts val="600"/>
              </a:spcBef>
              <a:spcAft>
                <a:spcPts val="600"/>
              </a:spcAft>
              <a:buClr>
                <a:srgbClr val="760519"/>
              </a:buClr>
            </a:pPr>
            <a:r>
              <a:rPr lang="es-MX" sz="2200" dirty="0">
                <a:solidFill>
                  <a:srgbClr val="7A7973"/>
                </a:solidFill>
              </a:rPr>
              <a:t>La investigación no tiene límite y una consecuencia es imaginar si somos capaces de captar mensajes de bebés en el vientre materno, interpretando información de un alto valor que todavía no aprovechamos.</a:t>
            </a:r>
          </a:p>
          <a:p>
            <a:pPr algn="just">
              <a:spcBef>
                <a:spcPts val="600"/>
              </a:spcBef>
              <a:spcAft>
                <a:spcPts val="600"/>
              </a:spcAft>
              <a:buClr>
                <a:srgbClr val="760519"/>
              </a:buClr>
            </a:pPr>
            <a:r>
              <a:rPr lang="es-MX" sz="2200" dirty="0">
                <a:solidFill>
                  <a:srgbClr val="7A7973"/>
                </a:solidFill>
              </a:rPr>
              <a:t>Las redes neuronales han existido siempre, igual que ocurre con la gravedad y con la energía. Tenemos el testimonio de una red neuronal colectiva, que se desarrolló hace 350 años.</a:t>
            </a: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Redes Neuronales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840504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1900" dirty="0">
                <a:solidFill>
                  <a:srgbClr val="7A7973"/>
                </a:solidFill>
              </a:rPr>
              <a:t>En 1658 se realizó un congreso científico en Gran Bretaña para presentar un caso totalmente documentado de una red neuronal colectiva desarrollada para quitar la gangrena. Este evento ocurrió hace más de 350 años y el médico de la casa real diagnosticó gangrena en una mano de James </a:t>
            </a:r>
            <a:r>
              <a:rPr lang="es-MX" sz="1900" dirty="0" err="1">
                <a:solidFill>
                  <a:srgbClr val="7A7973"/>
                </a:solidFill>
              </a:rPr>
              <a:t>Howell</a:t>
            </a:r>
            <a:r>
              <a:rPr lang="es-MX" sz="1900" dirty="0">
                <a:solidFill>
                  <a:srgbClr val="7A7973"/>
                </a:solidFill>
              </a:rPr>
              <a:t>, indicando amputación, y la causa es que se interpuso entre dos de sus amigos, cogiendo con las manos las espadas, pero le cortaron la mano y sangró.</a:t>
            </a:r>
          </a:p>
          <a:p>
            <a:pPr algn="just">
              <a:spcBef>
                <a:spcPts val="600"/>
              </a:spcBef>
              <a:spcAft>
                <a:spcPts val="600"/>
              </a:spcAft>
              <a:buClr>
                <a:srgbClr val="760519"/>
              </a:buClr>
            </a:pPr>
            <a:r>
              <a:rPr lang="es-MX" sz="1900" dirty="0">
                <a:solidFill>
                  <a:srgbClr val="7A7973"/>
                </a:solidFill>
              </a:rPr>
              <a:t>James </a:t>
            </a:r>
            <a:r>
              <a:rPr lang="es-MX" sz="1900" dirty="0" err="1">
                <a:solidFill>
                  <a:srgbClr val="7A7973"/>
                </a:solidFill>
              </a:rPr>
              <a:t>Howell</a:t>
            </a:r>
            <a:r>
              <a:rPr lang="es-MX" sz="1900" dirty="0">
                <a:solidFill>
                  <a:srgbClr val="7A7973"/>
                </a:solidFill>
              </a:rPr>
              <a:t> fue a pedirle ayuda a </a:t>
            </a:r>
            <a:r>
              <a:rPr lang="es-MX" sz="1900" dirty="0" err="1">
                <a:solidFill>
                  <a:srgbClr val="7A7973"/>
                </a:solidFill>
              </a:rPr>
              <a:t>Kenelm</a:t>
            </a:r>
            <a:r>
              <a:rPr lang="es-MX" sz="1900" dirty="0">
                <a:solidFill>
                  <a:srgbClr val="7A7973"/>
                </a:solidFill>
              </a:rPr>
              <a:t> </a:t>
            </a:r>
            <a:r>
              <a:rPr lang="es-MX" sz="1900" dirty="0" err="1">
                <a:solidFill>
                  <a:srgbClr val="7A7973"/>
                </a:solidFill>
              </a:rPr>
              <a:t>Digby</a:t>
            </a:r>
            <a:r>
              <a:rPr lang="es-MX" sz="1900" dirty="0">
                <a:solidFill>
                  <a:srgbClr val="7A7973"/>
                </a:solidFill>
              </a:rPr>
              <a:t>, quien hacía curaciones a distancia, y le dijo que le enviara las vendas ensangrentadas, no siendo necesaria su presencia. James </a:t>
            </a:r>
            <a:r>
              <a:rPr lang="es-MX" sz="1900" dirty="0" err="1">
                <a:solidFill>
                  <a:srgbClr val="7A7973"/>
                </a:solidFill>
              </a:rPr>
              <a:t>Howell</a:t>
            </a:r>
            <a:r>
              <a:rPr lang="es-MX" sz="1900" dirty="0">
                <a:solidFill>
                  <a:srgbClr val="7A7973"/>
                </a:solidFill>
              </a:rPr>
              <a:t> prefirió estar presente, llevó las vendas y se le quitó la gangrena, ante la sorpresa de todos. </a:t>
            </a:r>
            <a:r>
              <a:rPr lang="es-MX" sz="1900" dirty="0" err="1">
                <a:solidFill>
                  <a:srgbClr val="7A7973"/>
                </a:solidFill>
              </a:rPr>
              <a:t>Kenelm</a:t>
            </a:r>
            <a:r>
              <a:rPr lang="es-MX" sz="1900" dirty="0">
                <a:solidFill>
                  <a:srgbClr val="7A7973"/>
                </a:solidFill>
              </a:rPr>
              <a:t> </a:t>
            </a:r>
            <a:r>
              <a:rPr lang="es-MX" sz="1900" dirty="0" err="1">
                <a:solidFill>
                  <a:srgbClr val="7A7973"/>
                </a:solidFill>
              </a:rPr>
              <a:t>Digby</a:t>
            </a:r>
            <a:r>
              <a:rPr lang="es-MX" sz="1900" dirty="0">
                <a:solidFill>
                  <a:srgbClr val="7A7973"/>
                </a:solidFill>
              </a:rPr>
              <a:t> había formado una red neuronal para quitar la gangrena y en el congreso informó que las vendas las había puesto en una vasija que tenía agua y sulfato ferroso. </a:t>
            </a: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Redes Neuronales </a:t>
            </a:r>
            <a:r>
              <a:rPr lang="es-MX" dirty="0" smtClean="0">
                <a:solidFill>
                  <a:srgbClr val="760519"/>
                </a:solidFill>
                <a:latin typeface="Calibri Light" pitchFamily="34" charset="0"/>
              </a:rPr>
              <a:t>hace </a:t>
            </a:r>
            <a:r>
              <a:rPr lang="es-MX" dirty="0" smtClean="0">
                <a:solidFill>
                  <a:srgbClr val="760519"/>
                </a:solidFill>
                <a:latin typeface="Calibri Light" pitchFamily="34" charset="0"/>
              </a:rPr>
              <a:t>350 Años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265041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s-MX" sz="1900" dirty="0">
                <a:solidFill>
                  <a:srgbClr val="7A7973"/>
                </a:solidFill>
              </a:rPr>
              <a:t>La conclusión es que hace más de 350 años no se había descubierto la existencia de las redes neuronales. Información en el libro La Medicina Magnética, de Carlos Solís, del Fondo de Cultura Económica. </a:t>
            </a:r>
          </a:p>
          <a:p>
            <a:pPr>
              <a:spcBef>
                <a:spcPts val="600"/>
              </a:spcBef>
              <a:spcAft>
                <a:spcPts val="600"/>
              </a:spcAft>
              <a:buClr>
                <a:srgbClr val="760519"/>
              </a:buClr>
            </a:pPr>
            <a:r>
              <a:rPr lang="es-MX" sz="1900" dirty="0">
                <a:solidFill>
                  <a:srgbClr val="7A7973"/>
                </a:solidFill>
              </a:rPr>
              <a:t>Un caso similar, de gangrena, en un pie, se presentó en el 2014, y se resolvió con redes neuronales, aplicando la ecuación </a:t>
            </a:r>
            <a:r>
              <a:rPr lang="es-MX" sz="1900" dirty="0" err="1">
                <a:solidFill>
                  <a:srgbClr val="7A7973"/>
                </a:solidFill>
              </a:rPr>
              <a:t>Luthe</a:t>
            </a:r>
            <a:r>
              <a:rPr lang="es-MX" sz="1900" dirty="0">
                <a:solidFill>
                  <a:srgbClr val="7A7973"/>
                </a:solidFill>
              </a:rPr>
              <a:t>: </a:t>
            </a:r>
            <a:r>
              <a:rPr lang="es-MX" sz="1900" dirty="0" smtClean="0">
                <a:solidFill>
                  <a:srgbClr val="7A7973"/>
                </a:solidFill>
              </a:rPr>
              <a:t/>
            </a:r>
            <a:br>
              <a:rPr lang="es-MX" sz="1900" dirty="0" smtClean="0">
                <a:solidFill>
                  <a:srgbClr val="7A7973"/>
                </a:solidFill>
              </a:rPr>
            </a:br>
            <a:r>
              <a:rPr lang="es-MX" sz="1900" dirty="0" smtClean="0">
                <a:solidFill>
                  <a:srgbClr val="7A7973"/>
                </a:solidFill>
              </a:rPr>
              <a:t/>
            </a:r>
            <a:br>
              <a:rPr lang="es-MX" sz="1900" dirty="0" smtClean="0">
                <a:solidFill>
                  <a:srgbClr val="7A7973"/>
                </a:solidFill>
              </a:rPr>
            </a:br>
            <a:r>
              <a:rPr lang="es-MX" sz="2400" dirty="0" err="1" smtClean="0">
                <a:solidFill>
                  <a:srgbClr val="760519"/>
                </a:solidFill>
              </a:rPr>
              <a:t>IM</a:t>
            </a:r>
            <a:r>
              <a:rPr lang="es-MX" sz="2400" baseline="30000" dirty="0" err="1" smtClean="0">
                <a:solidFill>
                  <a:srgbClr val="760519"/>
                </a:solidFill>
              </a:rPr>
              <a:t>n</a:t>
            </a:r>
            <a:r>
              <a:rPr lang="es-MX" sz="2400" dirty="0" smtClean="0">
                <a:solidFill>
                  <a:srgbClr val="760519"/>
                </a:solidFill>
              </a:rPr>
              <a:t> </a:t>
            </a:r>
            <a:r>
              <a:rPr lang="es-MX" sz="2400" dirty="0">
                <a:solidFill>
                  <a:srgbClr val="760519"/>
                </a:solidFill>
              </a:rPr>
              <a:t>= (m*K)</a:t>
            </a:r>
            <a:r>
              <a:rPr lang="es-MX" sz="2400" baseline="30000" dirty="0">
                <a:solidFill>
                  <a:srgbClr val="760519"/>
                </a:solidFill>
              </a:rPr>
              <a:t>n</a:t>
            </a:r>
            <a:r>
              <a:rPr lang="es-MX" sz="2400" dirty="0">
                <a:solidFill>
                  <a:srgbClr val="760519"/>
                </a:solidFill>
              </a:rPr>
              <a:t>, K = (c</a:t>
            </a:r>
            <a:r>
              <a:rPr lang="es-MX" sz="2400" baseline="30000" dirty="0">
                <a:solidFill>
                  <a:srgbClr val="760519"/>
                </a:solidFill>
              </a:rPr>
              <a:t>2</a:t>
            </a:r>
            <a:r>
              <a:rPr lang="es-MX" sz="2400" dirty="0">
                <a:solidFill>
                  <a:srgbClr val="760519"/>
                </a:solidFill>
              </a:rPr>
              <a:t>/E</a:t>
            </a:r>
            <a:r>
              <a:rPr lang="es-MX" sz="2400" dirty="0" smtClean="0">
                <a:solidFill>
                  <a:srgbClr val="760519"/>
                </a:solidFill>
              </a:rPr>
              <a:t>).</a:t>
            </a:r>
            <a:r>
              <a:rPr lang="es-MX" sz="1900" dirty="0" smtClean="0">
                <a:solidFill>
                  <a:srgbClr val="760519"/>
                </a:solidFill>
              </a:rPr>
              <a:t/>
            </a:r>
            <a:br>
              <a:rPr lang="es-MX" sz="1900" dirty="0" smtClean="0">
                <a:solidFill>
                  <a:srgbClr val="760519"/>
                </a:solidFill>
              </a:rPr>
            </a:br>
            <a:endParaRPr lang="es-MX" sz="1900" dirty="0" smtClean="0">
              <a:solidFill>
                <a:srgbClr val="760519"/>
              </a:solidFill>
            </a:endParaRPr>
          </a:p>
          <a:p>
            <a:pPr>
              <a:spcBef>
                <a:spcPts val="600"/>
              </a:spcBef>
              <a:spcAft>
                <a:spcPts val="600"/>
              </a:spcAft>
              <a:buClr>
                <a:srgbClr val="760519"/>
              </a:buClr>
            </a:pPr>
            <a:r>
              <a:rPr lang="es-MX" sz="1900" dirty="0" smtClean="0">
                <a:solidFill>
                  <a:srgbClr val="7A7973"/>
                </a:solidFill>
              </a:rPr>
              <a:t>Ver </a:t>
            </a:r>
            <a:r>
              <a:rPr lang="es-MX" sz="1900" dirty="0">
                <a:solidFill>
                  <a:srgbClr val="7A7973"/>
                </a:solidFill>
              </a:rPr>
              <a:t>la pestaña TESTIMONIOS en </a:t>
            </a:r>
            <a:r>
              <a:rPr lang="es-MX" sz="1900" dirty="0">
                <a:solidFill>
                  <a:srgbClr val="760519"/>
                </a:solidFill>
              </a:rPr>
              <a:t>www.fundacionjoven.org</a:t>
            </a: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Redes Neuronales Hace 350 Años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641244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1900" dirty="0">
                <a:solidFill>
                  <a:srgbClr val="7A7973"/>
                </a:solidFill>
              </a:rPr>
              <a:t>En la prueba piloto participaron cinco niños, viviéndose la experiencia educativa más impactante para el coordinador, educador que estaba en su sexta década de vida. La prueba piloto se inició con cuatro niños y a los ocho meses de trabajo se incorporó </a:t>
            </a:r>
            <a:r>
              <a:rPr lang="es-MX" sz="1900" dirty="0" err="1">
                <a:solidFill>
                  <a:srgbClr val="7A7973"/>
                </a:solidFill>
              </a:rPr>
              <a:t>Tefi</a:t>
            </a:r>
            <a:r>
              <a:rPr lang="es-MX" sz="1900" dirty="0">
                <a:solidFill>
                  <a:srgbClr val="7A7973"/>
                </a:solidFill>
              </a:rPr>
              <a:t>, una muchacha preciosa, de inteligencia normal y muy cariñosa.</a:t>
            </a:r>
          </a:p>
          <a:p>
            <a:pPr algn="just">
              <a:spcBef>
                <a:spcPts val="600"/>
              </a:spcBef>
              <a:spcAft>
                <a:spcPts val="600"/>
              </a:spcAft>
              <a:buClr>
                <a:srgbClr val="760519"/>
              </a:buClr>
            </a:pPr>
            <a:r>
              <a:rPr lang="es-MX" sz="1900" dirty="0">
                <a:solidFill>
                  <a:srgbClr val="7A7973"/>
                </a:solidFill>
              </a:rPr>
              <a:t>El caso de </a:t>
            </a:r>
            <a:r>
              <a:rPr lang="es-MX" sz="1900" dirty="0" err="1">
                <a:solidFill>
                  <a:srgbClr val="7A7973"/>
                </a:solidFill>
              </a:rPr>
              <a:t>Tefi</a:t>
            </a:r>
            <a:r>
              <a:rPr lang="es-MX" sz="1900" dirty="0">
                <a:solidFill>
                  <a:srgbClr val="7A7973"/>
                </a:solidFill>
              </a:rPr>
              <a:t> es impactante, realmente, y sorprende a cualquier persona, ya que en tres meses, de septiembre a noviembre, se empareja en el conocimiento del vocabulario, pensamientos de liderazgo y de formación, con sus compañeros que tienen once meses de trabajo, incluyendo los tres meses indicados. </a:t>
            </a:r>
          </a:p>
          <a:p>
            <a:pPr algn="just">
              <a:spcBef>
                <a:spcPts val="600"/>
              </a:spcBef>
              <a:spcAft>
                <a:spcPts val="600"/>
              </a:spcAft>
              <a:buClr>
                <a:srgbClr val="760519"/>
              </a:buClr>
            </a:pPr>
            <a:r>
              <a:rPr lang="es-MX" sz="1900" dirty="0">
                <a:solidFill>
                  <a:srgbClr val="7A7973"/>
                </a:solidFill>
              </a:rPr>
              <a:t>Todos empiezan en el </a:t>
            </a:r>
            <a:r>
              <a:rPr lang="es-MX" sz="1900" dirty="0" err="1">
                <a:solidFill>
                  <a:srgbClr val="7A7973"/>
                </a:solidFill>
              </a:rPr>
              <a:t>Compukinder</a:t>
            </a:r>
            <a:r>
              <a:rPr lang="es-MX" sz="1900" dirty="0">
                <a:solidFill>
                  <a:srgbClr val="7A7973"/>
                </a:solidFill>
              </a:rPr>
              <a:t> con capacidad intelectual de 100% y terminan con 150% en once meses de trabajo.</a:t>
            </a: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Casos Especiales de Redes Neuronales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083741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1900" dirty="0">
                <a:solidFill>
                  <a:srgbClr val="7A7973"/>
                </a:solidFill>
              </a:rPr>
              <a:t>Otro caso es el de Erick, quien nació en 1980, empezando con alcohol y drogas a los quince años de edad, en 1995. Su capacidad cerebral era de 5% al empezar sus adicciones, bajando al 2%, después de siete años, en el año 2012, cuando inició su tratamiento con la tecnología de las redes neuronales.</a:t>
            </a:r>
          </a:p>
          <a:p>
            <a:pPr algn="just">
              <a:spcBef>
                <a:spcPts val="600"/>
              </a:spcBef>
              <a:spcAft>
                <a:spcPts val="600"/>
              </a:spcAft>
              <a:buClr>
                <a:srgbClr val="760519"/>
              </a:buClr>
            </a:pPr>
            <a:r>
              <a:rPr lang="es-MX" sz="1900" dirty="0">
                <a:solidFill>
                  <a:srgbClr val="7A7973"/>
                </a:solidFill>
              </a:rPr>
              <a:t>Su recuperación ha sido sorprendente porque además de quitar las adicciones durante el 2012, sus conocimientos evaluados en 100% en 1995, antes de convertirse en adicto, los ha crecido a nivel de 150% en la actualidad. La mayor sorpresa es que su capacidad cerebral es de 15% en el momento actual.</a:t>
            </a:r>
          </a:p>
          <a:p>
            <a:pPr algn="just">
              <a:spcBef>
                <a:spcPts val="600"/>
              </a:spcBef>
              <a:spcAft>
                <a:spcPts val="600"/>
              </a:spcAft>
              <a:buClr>
                <a:srgbClr val="760519"/>
              </a:buClr>
            </a:pPr>
            <a:r>
              <a:rPr lang="es-MX" sz="1900" dirty="0">
                <a:solidFill>
                  <a:srgbClr val="7A7973"/>
                </a:solidFill>
              </a:rPr>
              <a:t>En </a:t>
            </a:r>
            <a:r>
              <a:rPr lang="es-MX" sz="1900" dirty="0" smtClean="0">
                <a:solidFill>
                  <a:srgbClr val="7A7973"/>
                </a:solidFill>
              </a:rPr>
              <a:t>resumen: </a:t>
            </a:r>
            <a:r>
              <a:rPr lang="es-MX" sz="1900" dirty="0" smtClean="0">
                <a:solidFill>
                  <a:srgbClr val="760519"/>
                </a:solidFill>
              </a:rPr>
              <a:t>Las </a:t>
            </a:r>
            <a:r>
              <a:rPr lang="es-MX" sz="1900" dirty="0">
                <a:solidFill>
                  <a:srgbClr val="760519"/>
                </a:solidFill>
              </a:rPr>
              <a:t>redes neuronales son valiosas para el futuro de la humanidad y se fundamentan en la investigación de Einstein.</a:t>
            </a: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Casos Especiales de Redes Neuronales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9744087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fontScale="92500"/>
          </a:bodyPr>
          <a:lstStyle/>
          <a:p>
            <a:pPr algn="just">
              <a:spcBef>
                <a:spcPts val="600"/>
              </a:spcBef>
              <a:spcAft>
                <a:spcPts val="600"/>
              </a:spcAft>
              <a:buClr>
                <a:srgbClr val="760519"/>
              </a:buClr>
            </a:pPr>
            <a:r>
              <a:rPr lang="es-MX" sz="1900" dirty="0">
                <a:solidFill>
                  <a:srgbClr val="7A7973"/>
                </a:solidFill>
              </a:rPr>
              <a:t>La investigación sobre redes neuronales permite plantear el proyecto: Queremos seguridad, no violencia. La única condición es el apoyo, con su intención mental, de personas decididas a vivir en seguridad, quitando la violencia actual, participando en una red neuronal colectiva.</a:t>
            </a:r>
          </a:p>
          <a:p>
            <a:pPr algn="just">
              <a:spcBef>
                <a:spcPts val="600"/>
              </a:spcBef>
              <a:spcAft>
                <a:spcPts val="600"/>
              </a:spcAft>
              <a:buClr>
                <a:srgbClr val="760519"/>
              </a:buClr>
            </a:pPr>
            <a:r>
              <a:rPr lang="es-MX" sz="1900" dirty="0">
                <a:solidFill>
                  <a:srgbClr val="7A7973"/>
                </a:solidFill>
              </a:rPr>
              <a:t>Tenemos un caso de referencia, KABOOM!, de vivir seguridad y quitar la violencia, en EUA, presentado en el IPADE por su director Antonio Casanueva. La violencia en las calles y parques plantea una situación triste de dos niños, en EUA, que quieren jugar y se metan a un automóvil que tiene el motor funcionando muriendo intoxicados los dos</a:t>
            </a:r>
            <a:r>
              <a:rPr lang="es-MX" sz="1900" dirty="0" smtClean="0">
                <a:solidFill>
                  <a:srgbClr val="7A7973"/>
                </a:solidFill>
              </a:rPr>
              <a:t>.</a:t>
            </a:r>
          </a:p>
          <a:p>
            <a:pPr algn="just">
              <a:spcBef>
                <a:spcPts val="600"/>
              </a:spcBef>
              <a:spcAft>
                <a:spcPts val="600"/>
              </a:spcAft>
              <a:buClr>
                <a:srgbClr val="760519"/>
              </a:buClr>
            </a:pPr>
            <a:r>
              <a:rPr lang="es-MX" sz="1900" dirty="0">
                <a:solidFill>
                  <a:srgbClr val="7A7973"/>
                </a:solidFill>
              </a:rPr>
              <a:t>El empresario </a:t>
            </a:r>
            <a:r>
              <a:rPr lang="es-MX" sz="1900" dirty="0" err="1">
                <a:solidFill>
                  <a:srgbClr val="7A7973"/>
                </a:solidFill>
              </a:rPr>
              <a:t>Darell</a:t>
            </a:r>
            <a:r>
              <a:rPr lang="es-MX" sz="1900" dirty="0">
                <a:solidFill>
                  <a:srgbClr val="7A7973"/>
                </a:solidFill>
              </a:rPr>
              <a:t> </a:t>
            </a:r>
            <a:r>
              <a:rPr lang="es-MX" sz="1900" dirty="0" err="1">
                <a:solidFill>
                  <a:srgbClr val="7A7973"/>
                </a:solidFill>
              </a:rPr>
              <a:t>Hammond</a:t>
            </a:r>
            <a:r>
              <a:rPr lang="es-MX" sz="1900" dirty="0">
                <a:solidFill>
                  <a:srgbClr val="7A7973"/>
                </a:solidFill>
              </a:rPr>
              <a:t> se entera de la noticia y dijo: </a:t>
            </a:r>
            <a:r>
              <a:rPr lang="es-MX" sz="1900" dirty="0">
                <a:solidFill>
                  <a:srgbClr val="760519"/>
                </a:solidFill>
              </a:rPr>
              <a:t>Esto no lo quiero en mi país</a:t>
            </a:r>
            <a:r>
              <a:rPr lang="es-MX" sz="1900" dirty="0">
                <a:solidFill>
                  <a:srgbClr val="7A7973"/>
                </a:solidFill>
              </a:rPr>
              <a:t> y empieza un proyecto de la construcción y adecuación de parques infantiles que abarca, en 25 años, prácticamente a todo su país. Su reflexión es que el secreto para que los parques infantiles sean un éxito se debe a las mamás y dijo: </a:t>
            </a:r>
            <a:r>
              <a:rPr lang="es-MX" sz="1900" dirty="0">
                <a:solidFill>
                  <a:srgbClr val="760519"/>
                </a:solidFill>
              </a:rPr>
              <a:t>Si las mamás supieran de lo que son capaces todos los problemas se resolverían.</a:t>
            </a:r>
            <a:endParaRPr lang="es-MX" sz="1900" dirty="0">
              <a:solidFill>
                <a:srgbClr val="7A7973"/>
              </a:solidFill>
            </a:endParaRPr>
          </a:p>
          <a:p>
            <a:endParaRPr lang="es-MX" dirty="0"/>
          </a:p>
        </p:txBody>
      </p:sp>
      <p:sp>
        <p:nvSpPr>
          <p:cNvPr id="2" name="1 Título"/>
          <p:cNvSpPr>
            <a:spLocks noGrp="1"/>
          </p:cNvSpPr>
          <p:nvPr>
            <p:ph type="title"/>
          </p:nvPr>
        </p:nvSpPr>
        <p:spPr>
          <a:xfrm>
            <a:off x="323528" y="332656"/>
            <a:ext cx="8208912" cy="648072"/>
          </a:xfrm>
        </p:spPr>
        <p:txBody>
          <a:bodyPr>
            <a:noAutofit/>
          </a:bodyPr>
          <a:lstStyle/>
          <a:p>
            <a:pPr algn="l"/>
            <a:r>
              <a:rPr lang="es-MX" sz="2400" dirty="0" smtClean="0">
                <a:solidFill>
                  <a:srgbClr val="760519"/>
                </a:solidFill>
                <a:latin typeface="Calibri Light" pitchFamily="34" charset="0"/>
              </a:rPr>
              <a:t>Invitación a </a:t>
            </a:r>
            <a:r>
              <a:rPr lang="es-MX" sz="2400" dirty="0" smtClean="0">
                <a:solidFill>
                  <a:srgbClr val="760519"/>
                </a:solidFill>
                <a:latin typeface="Calibri Light" pitchFamily="34" charset="0"/>
              </a:rPr>
              <a:t>quitar </a:t>
            </a:r>
            <a:r>
              <a:rPr lang="es-MX" sz="2400" dirty="0" smtClean="0">
                <a:solidFill>
                  <a:srgbClr val="760519"/>
                </a:solidFill>
                <a:latin typeface="Calibri Light" pitchFamily="34" charset="0"/>
              </a:rPr>
              <a:t>la </a:t>
            </a:r>
            <a:r>
              <a:rPr lang="es-MX" sz="2400" dirty="0" smtClean="0">
                <a:solidFill>
                  <a:srgbClr val="760519"/>
                </a:solidFill>
                <a:latin typeface="Calibri Light" pitchFamily="34" charset="0"/>
              </a:rPr>
              <a:t>violencia</a:t>
            </a:r>
            <a:endParaRPr lang="es-MX"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5031673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1900" dirty="0" smtClean="0">
                <a:solidFill>
                  <a:srgbClr val="7A7973"/>
                </a:solidFill>
              </a:rPr>
              <a:t>Algunas </a:t>
            </a:r>
            <a:r>
              <a:rPr lang="es-MX" sz="1900" dirty="0">
                <a:solidFill>
                  <a:srgbClr val="7A7973"/>
                </a:solidFill>
              </a:rPr>
              <a:t>conclusiones son: </a:t>
            </a:r>
          </a:p>
          <a:p>
            <a:pPr algn="just">
              <a:spcBef>
                <a:spcPts val="600"/>
              </a:spcBef>
              <a:spcAft>
                <a:spcPts val="600"/>
              </a:spcAft>
              <a:buClr>
                <a:srgbClr val="760519"/>
              </a:buClr>
            </a:pPr>
            <a:r>
              <a:rPr lang="es-MX" sz="1900" dirty="0">
                <a:solidFill>
                  <a:srgbClr val="7A7973"/>
                </a:solidFill>
              </a:rPr>
              <a:t>a) El proceso de resolver los retos de nuestra sociedad es una experiencia inolvidable para todos nosotros, ya que no sólo es construir parques infantiles, sino hacer del proceso de la construcción una experiencia inolvidable</a:t>
            </a:r>
          </a:p>
          <a:p>
            <a:pPr algn="just">
              <a:spcBef>
                <a:spcPts val="600"/>
              </a:spcBef>
              <a:spcAft>
                <a:spcPts val="600"/>
              </a:spcAft>
              <a:buClr>
                <a:srgbClr val="760519"/>
              </a:buClr>
            </a:pPr>
            <a:r>
              <a:rPr lang="es-MX" sz="1900" dirty="0">
                <a:solidFill>
                  <a:srgbClr val="7A7973"/>
                </a:solidFill>
              </a:rPr>
              <a:t>b) La mejor experiencia es construir un país de primer mundo con calidad de vida digna para todos sus </a:t>
            </a:r>
            <a:r>
              <a:rPr lang="es-MX" sz="1900" dirty="0" smtClean="0">
                <a:solidFill>
                  <a:srgbClr val="7A7973"/>
                </a:solidFill>
              </a:rPr>
              <a:t>ciudadanos</a:t>
            </a:r>
          </a:p>
          <a:p>
            <a:pPr algn="just">
              <a:spcBef>
                <a:spcPts val="600"/>
              </a:spcBef>
              <a:spcAft>
                <a:spcPts val="600"/>
              </a:spcAft>
              <a:buClr>
                <a:srgbClr val="760519"/>
              </a:buClr>
            </a:pPr>
            <a:r>
              <a:rPr lang="es-MX" sz="1900" dirty="0">
                <a:solidFill>
                  <a:srgbClr val="7A7973"/>
                </a:solidFill>
              </a:rPr>
              <a:t>c) El innovador sistema de multinivel intelectual pide a los participantes que aporten valor a la organización con su investigación, conocimientos, habilidades y capacidad cerebral para enfrentar y resolver los retos de nuestra sociedad</a:t>
            </a:r>
          </a:p>
          <a:p>
            <a:pPr marL="0" indent="0" algn="just">
              <a:spcBef>
                <a:spcPts val="600"/>
              </a:spcBef>
              <a:spcAft>
                <a:spcPts val="600"/>
              </a:spcAft>
              <a:buClr>
                <a:srgbClr val="760519"/>
              </a:buClr>
              <a:buNone/>
            </a:pPr>
            <a:endParaRPr lang="es-MX" sz="1900" dirty="0">
              <a:solidFill>
                <a:srgbClr val="7A7973"/>
              </a:solidFill>
            </a:endParaRPr>
          </a:p>
          <a:p>
            <a:endParaRPr lang="es-MX" dirty="0"/>
          </a:p>
        </p:txBody>
      </p:sp>
      <p:sp>
        <p:nvSpPr>
          <p:cNvPr id="2" name="1 Título"/>
          <p:cNvSpPr>
            <a:spLocks noGrp="1"/>
          </p:cNvSpPr>
          <p:nvPr>
            <p:ph type="title"/>
          </p:nvPr>
        </p:nvSpPr>
        <p:spPr>
          <a:xfrm>
            <a:off x="323528" y="332656"/>
            <a:ext cx="8208912" cy="648072"/>
          </a:xfrm>
        </p:spPr>
        <p:txBody>
          <a:bodyPr>
            <a:noAutofit/>
          </a:bodyPr>
          <a:lstStyle/>
          <a:p>
            <a:pPr algn="l"/>
            <a:r>
              <a:rPr lang="es-MX" sz="2400" dirty="0" smtClean="0">
                <a:solidFill>
                  <a:srgbClr val="760519"/>
                </a:solidFill>
                <a:latin typeface="Calibri Light" pitchFamily="34" charset="0"/>
              </a:rPr>
              <a:t>Invitación a </a:t>
            </a:r>
            <a:r>
              <a:rPr lang="es-MX" sz="2400" dirty="0" smtClean="0">
                <a:solidFill>
                  <a:srgbClr val="760519"/>
                </a:solidFill>
                <a:latin typeface="Calibri Light" pitchFamily="34" charset="0"/>
              </a:rPr>
              <a:t>solucionar otros retos sociales</a:t>
            </a:r>
            <a:endParaRPr lang="es-MX"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7957817"/>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esto">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uesto">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ues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224</TotalTime>
  <Words>1734</Words>
  <Application>Microsoft Office PowerPoint</Application>
  <PresentationFormat>Presentación en pantalla (4:3)</PresentationFormat>
  <Paragraphs>50</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Compuesto</vt:lpstr>
      <vt:lpstr>La investigación y el futuro de la humanidad</vt:lpstr>
      <vt:lpstr>Introducción</vt:lpstr>
      <vt:lpstr>Redes Neuronales</vt:lpstr>
      <vt:lpstr>Redes Neuronales hace 350 Años</vt:lpstr>
      <vt:lpstr>Redes Neuronales Hace 350 Años</vt:lpstr>
      <vt:lpstr>Casos Especiales de Redes Neuronales</vt:lpstr>
      <vt:lpstr>Casos Especiales de Redes Neuronales</vt:lpstr>
      <vt:lpstr>Invitación a quitar la violencia</vt:lpstr>
      <vt:lpstr>Invitación a solucionar otros retos sociales</vt:lpstr>
      <vt:lpstr>Invitación a Quitar la Violencia y Solucionar Otros Retos Sociales</vt:lpstr>
      <vt:lpstr>Legado de Einstein</vt:lpstr>
      <vt:lpstr>Conclusión</vt:lpstr>
      <vt:lpstr>Conclusión</vt:lpstr>
    </vt:vector>
  </TitlesOfParts>
  <Company>SQM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investigación y el futuro de la humanidad</dc:title>
  <dc:creator>Diego Reyes</dc:creator>
  <cp:lastModifiedBy>Diego Reyes</cp:lastModifiedBy>
  <cp:revision>19</cp:revision>
  <dcterms:created xsi:type="dcterms:W3CDTF">2017-08-01T22:30:02Z</dcterms:created>
  <dcterms:modified xsi:type="dcterms:W3CDTF">2017-08-08T23:05:55Z</dcterms:modified>
</cp:coreProperties>
</file>