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 id="269" r:id="rId14"/>
    <p:sldId id="270" r:id="rId15"/>
    <p:sldId id="265" r:id="rId16"/>
    <p:sldId id="271" r:id="rId17"/>
    <p:sldId id="272" r:id="rId18"/>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60519"/>
    <a:srgbClr val="7A79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72" y="-3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2D21B7-A116-4370-8D3D-B1966C9E3F3A}" type="datetimeFigureOut">
              <a:rPr lang="es-MX" smtClean="0"/>
              <a:t>31/08/2017</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27B3EAB-45C2-4E5C-8349-E98E2C4EBE4B}" type="slidenum">
              <a:rPr lang="es-MX" smtClean="0"/>
              <a:t>‹Nº›</a:t>
            </a:fld>
            <a:endParaRPr lang="es-MX"/>
          </a:p>
        </p:txBody>
      </p:sp>
    </p:spTree>
    <p:extLst>
      <p:ext uri="{BB962C8B-B14F-4D97-AF65-F5344CB8AC3E}">
        <p14:creationId xmlns:p14="http://schemas.microsoft.com/office/powerpoint/2010/main" val="40947368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227B3EAB-45C2-4E5C-8349-E98E2C4EBE4B}" type="slidenum">
              <a:rPr lang="es-MX" smtClean="0"/>
              <a:t>3</a:t>
            </a:fld>
            <a:endParaRPr lang="es-MX"/>
          </a:p>
        </p:txBody>
      </p:sp>
    </p:spTree>
    <p:extLst>
      <p:ext uri="{BB962C8B-B14F-4D97-AF65-F5344CB8AC3E}">
        <p14:creationId xmlns:p14="http://schemas.microsoft.com/office/powerpoint/2010/main" val="97961033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8" name="Picture 7" descr="sphere1.png"/>
          <p:cNvPicPr>
            <a:picLocks noChangeAspect="1"/>
          </p:cNvPicPr>
          <p:nvPr/>
        </p:nvPicPr>
        <p:blipFill>
          <a:blip r:embed="rId2" cstate="print"/>
          <a:stretch>
            <a:fillRect/>
          </a:stretch>
        </p:blipFill>
        <p:spPr>
          <a:xfrm>
            <a:off x="6850374" y="0"/>
            <a:ext cx="2293626" cy="6858000"/>
          </a:xfrm>
          <a:prstGeom prst="rect">
            <a:avLst/>
          </a:prstGeom>
        </p:spPr>
      </p:pic>
      <p:sp>
        <p:nvSpPr>
          <p:cNvPr id="3" name="Subtitle 2"/>
          <p:cNvSpPr>
            <a:spLocks noGrp="1"/>
          </p:cNvSpPr>
          <p:nvPr>
            <p:ph type="subTitle" idx="1"/>
          </p:nvPr>
        </p:nvSpPr>
        <p:spPr>
          <a:xfrm>
            <a:off x="2438400" y="3581400"/>
            <a:ext cx="3962400" cy="2133600"/>
          </a:xfrm>
        </p:spPr>
        <p:txBody>
          <a:bodyPr anchor="t">
            <a:normAutofit/>
          </a:bodyPr>
          <a:lstStyle>
            <a:lvl1pPr marL="0" indent="0" algn="r">
              <a:buNone/>
              <a:defRPr sz="14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16" name="Title 15"/>
          <p:cNvSpPr>
            <a:spLocks noGrp="1"/>
          </p:cNvSpPr>
          <p:nvPr>
            <p:ph type="title"/>
          </p:nvPr>
        </p:nvSpPr>
        <p:spPr>
          <a:xfrm>
            <a:off x="2438400" y="1447800"/>
            <a:ext cx="3962400" cy="2133600"/>
          </a:xfrm>
        </p:spPr>
        <p:txBody>
          <a:bodyPr anchor="b"/>
          <a:lstStyle/>
          <a:p>
            <a:r>
              <a:rPr lang="es-ES" smtClean="0"/>
              <a:t>Haga clic para modificar el estilo de título del patrón</a:t>
            </a:r>
            <a:endParaRPr lang="en-US" dirty="0"/>
          </a:p>
        </p:txBody>
      </p:sp>
      <p:sp>
        <p:nvSpPr>
          <p:cNvPr id="13" name="Date Placeholder 12"/>
          <p:cNvSpPr>
            <a:spLocks noGrp="1"/>
          </p:cNvSpPr>
          <p:nvPr>
            <p:ph type="dt" sz="half" idx="10"/>
          </p:nvPr>
        </p:nvSpPr>
        <p:spPr>
          <a:xfrm>
            <a:off x="3582988" y="6426201"/>
            <a:ext cx="2819399" cy="126999"/>
          </a:xfrm>
        </p:spPr>
        <p:txBody>
          <a:bodyPr/>
          <a:lstStyle/>
          <a:p>
            <a:fld id="{FE41C934-846D-48C2-8907-B91E0FD08C08}" type="datetimeFigureOut">
              <a:rPr lang="es-MX" smtClean="0"/>
              <a:t>31/08/2017</a:t>
            </a:fld>
            <a:endParaRPr lang="es-MX"/>
          </a:p>
        </p:txBody>
      </p:sp>
      <p:sp>
        <p:nvSpPr>
          <p:cNvPr id="14" name="Slide Number Placeholder 13"/>
          <p:cNvSpPr>
            <a:spLocks noGrp="1"/>
          </p:cNvSpPr>
          <p:nvPr>
            <p:ph type="sldNum" sz="quarter" idx="11"/>
          </p:nvPr>
        </p:nvSpPr>
        <p:spPr>
          <a:xfrm>
            <a:off x="6414976" y="6400800"/>
            <a:ext cx="457200" cy="152400"/>
          </a:xfrm>
        </p:spPr>
        <p:txBody>
          <a:bodyPr/>
          <a:lstStyle>
            <a:lvl1pPr algn="r">
              <a:defRPr/>
            </a:lvl1pPr>
          </a:lstStyle>
          <a:p>
            <a:fld id="{0C32B51C-66B4-47B7-BB44-1FBF272ABCC7}" type="slidenum">
              <a:rPr lang="es-MX" smtClean="0"/>
              <a:t>‹Nº›</a:t>
            </a:fld>
            <a:endParaRPr lang="es-MX"/>
          </a:p>
        </p:txBody>
      </p:sp>
      <p:sp>
        <p:nvSpPr>
          <p:cNvPr id="15" name="Footer Placeholder 14"/>
          <p:cNvSpPr>
            <a:spLocks noGrp="1"/>
          </p:cNvSpPr>
          <p:nvPr>
            <p:ph type="ftr" sz="quarter" idx="12"/>
          </p:nvPr>
        </p:nvSpPr>
        <p:spPr>
          <a:xfrm>
            <a:off x="3581400" y="6296248"/>
            <a:ext cx="2820987" cy="152400"/>
          </a:xfrm>
        </p:spPr>
        <p:txBody>
          <a:bodyPr/>
          <a:lstStyle/>
          <a:p>
            <a:endParaRPr lang="es-MX"/>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3" name="Date Placeholder 12"/>
          <p:cNvSpPr>
            <a:spLocks noGrp="1"/>
          </p:cNvSpPr>
          <p:nvPr>
            <p:ph type="dt" sz="half" idx="10"/>
          </p:nvPr>
        </p:nvSpPr>
        <p:spPr/>
        <p:txBody>
          <a:bodyPr/>
          <a:lstStyle/>
          <a:p>
            <a:fld id="{FE41C934-846D-48C2-8907-B91E0FD08C08}" type="datetimeFigureOut">
              <a:rPr lang="es-MX" smtClean="0"/>
              <a:t>31/08/2017</a:t>
            </a:fld>
            <a:endParaRPr lang="es-MX"/>
          </a:p>
        </p:txBody>
      </p:sp>
      <p:sp>
        <p:nvSpPr>
          <p:cNvPr id="14" name="Slide Number Placeholder 13"/>
          <p:cNvSpPr>
            <a:spLocks noGrp="1"/>
          </p:cNvSpPr>
          <p:nvPr>
            <p:ph type="sldNum" sz="quarter" idx="11"/>
          </p:nvPr>
        </p:nvSpPr>
        <p:spPr/>
        <p:txBody>
          <a:bodyPr/>
          <a:lstStyle/>
          <a:p>
            <a:fld id="{0C32B51C-66B4-47B7-BB44-1FBF272ABCC7}" type="slidenum">
              <a:rPr lang="es-MX" smtClean="0"/>
              <a:t>‹Nº›</a:t>
            </a:fld>
            <a:endParaRPr lang="es-MX"/>
          </a:p>
        </p:txBody>
      </p:sp>
      <p:sp>
        <p:nvSpPr>
          <p:cNvPr id="15" name="Footer Placeholder 14"/>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3" name="Date Placeholder 12"/>
          <p:cNvSpPr>
            <a:spLocks noGrp="1"/>
          </p:cNvSpPr>
          <p:nvPr>
            <p:ph type="dt" sz="half" idx="10"/>
          </p:nvPr>
        </p:nvSpPr>
        <p:spPr/>
        <p:txBody>
          <a:bodyPr/>
          <a:lstStyle/>
          <a:p>
            <a:fld id="{FE41C934-846D-48C2-8907-B91E0FD08C08}" type="datetimeFigureOut">
              <a:rPr lang="es-MX" smtClean="0"/>
              <a:t>31/08/2017</a:t>
            </a:fld>
            <a:endParaRPr lang="es-MX"/>
          </a:p>
        </p:txBody>
      </p:sp>
      <p:sp>
        <p:nvSpPr>
          <p:cNvPr id="14" name="Slide Number Placeholder 13"/>
          <p:cNvSpPr>
            <a:spLocks noGrp="1"/>
          </p:cNvSpPr>
          <p:nvPr>
            <p:ph type="sldNum" sz="quarter" idx="11"/>
          </p:nvPr>
        </p:nvSpPr>
        <p:spPr/>
        <p:txBody>
          <a:bodyPr/>
          <a:lstStyle/>
          <a:p>
            <a:fld id="{0C32B51C-66B4-47B7-BB44-1FBF272ABCC7}" type="slidenum">
              <a:rPr lang="es-MX" smtClean="0"/>
              <a:t>‹Nº›</a:t>
            </a:fld>
            <a:endParaRPr lang="es-MX"/>
          </a:p>
        </p:txBody>
      </p:sp>
      <p:sp>
        <p:nvSpPr>
          <p:cNvPr id="15" name="Footer Placeholder 14"/>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3657600" cy="5714999"/>
          </a:xfrm>
        </p:spPr>
        <p:txBody>
          <a:bodyPr/>
          <a:lstStyle>
            <a:lvl5pPr>
              <a:defRPr/>
            </a:lvl5pPr>
            <a:lvl6pPr>
              <a:defRPr/>
            </a:lvl6pPr>
            <a:lvl7pPr>
              <a:defRPr/>
            </a:lvl7pPr>
            <a:lvl8pPr>
              <a:defRPr/>
            </a:lvl8pPr>
            <a:lvl9pPr>
              <a:defRPr/>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6" name="Title 15"/>
          <p:cNvSpPr>
            <a:spLocks noGrp="1"/>
          </p:cNvSpPr>
          <p:nvPr>
            <p:ph type="title"/>
          </p:nvPr>
        </p:nvSpPr>
        <p:spPr/>
        <p:txBody>
          <a:bodyPr/>
          <a:lstStyle/>
          <a:p>
            <a:r>
              <a:rPr lang="es-ES" smtClean="0"/>
              <a:t>Haga clic para modificar el estilo de título del patrón</a:t>
            </a:r>
            <a:endParaRPr lang="en-US"/>
          </a:p>
        </p:txBody>
      </p:sp>
      <p:sp>
        <p:nvSpPr>
          <p:cNvPr id="10" name="Date Placeholder 9"/>
          <p:cNvSpPr>
            <a:spLocks noGrp="1"/>
          </p:cNvSpPr>
          <p:nvPr>
            <p:ph type="dt" sz="half" idx="10"/>
          </p:nvPr>
        </p:nvSpPr>
        <p:spPr/>
        <p:txBody>
          <a:bodyPr/>
          <a:lstStyle/>
          <a:p>
            <a:fld id="{FE41C934-846D-48C2-8907-B91E0FD08C08}" type="datetimeFigureOut">
              <a:rPr lang="es-MX" smtClean="0"/>
              <a:t>31/08/2017</a:t>
            </a:fld>
            <a:endParaRPr lang="es-MX"/>
          </a:p>
        </p:txBody>
      </p:sp>
      <p:sp>
        <p:nvSpPr>
          <p:cNvPr id="11" name="Slide Number Placeholder 10"/>
          <p:cNvSpPr>
            <a:spLocks noGrp="1"/>
          </p:cNvSpPr>
          <p:nvPr>
            <p:ph type="sldNum" sz="quarter" idx="11"/>
          </p:nvPr>
        </p:nvSpPr>
        <p:spPr/>
        <p:txBody>
          <a:bodyPr/>
          <a:lstStyle/>
          <a:p>
            <a:fld id="{0C32B51C-66B4-47B7-BB44-1FBF272ABCC7}" type="slidenum">
              <a:rPr lang="es-MX" smtClean="0"/>
              <a:t>‹Nº›</a:t>
            </a:fld>
            <a:endParaRPr lang="es-MX"/>
          </a:p>
        </p:txBody>
      </p:sp>
      <p:sp>
        <p:nvSpPr>
          <p:cNvPr id="12" name="Footer Placeholder 11"/>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pic>
        <p:nvPicPr>
          <p:cNvPr id="7" name="Picture 6" descr="sphere1.png"/>
          <p:cNvPicPr>
            <a:picLocks noChangeAspect="1"/>
          </p:cNvPicPr>
          <p:nvPr/>
        </p:nvPicPr>
        <p:blipFill>
          <a:blip r:embed="rId2" cstate="print"/>
          <a:stretch>
            <a:fillRect/>
          </a:stretch>
        </p:blipFill>
        <p:spPr>
          <a:xfrm>
            <a:off x="6858000" y="0"/>
            <a:ext cx="2293626" cy="6858000"/>
          </a:xfrm>
          <a:prstGeom prst="rect">
            <a:avLst/>
          </a:prstGeom>
        </p:spPr>
      </p:pic>
      <p:sp>
        <p:nvSpPr>
          <p:cNvPr id="12" name="Date Placeholder 11"/>
          <p:cNvSpPr>
            <a:spLocks noGrp="1"/>
          </p:cNvSpPr>
          <p:nvPr>
            <p:ph type="dt" sz="half" idx="10"/>
          </p:nvPr>
        </p:nvSpPr>
        <p:spPr>
          <a:xfrm>
            <a:off x="839788" y="6426201"/>
            <a:ext cx="2819399" cy="126999"/>
          </a:xfrm>
        </p:spPr>
        <p:txBody>
          <a:bodyPr/>
          <a:lstStyle/>
          <a:p>
            <a:fld id="{FE41C934-846D-48C2-8907-B91E0FD08C08}" type="datetimeFigureOut">
              <a:rPr lang="es-MX" smtClean="0"/>
              <a:t>31/08/2017</a:t>
            </a:fld>
            <a:endParaRPr lang="es-MX"/>
          </a:p>
        </p:txBody>
      </p:sp>
      <p:sp>
        <p:nvSpPr>
          <p:cNvPr id="13" name="Slide Number Placeholder 12"/>
          <p:cNvSpPr>
            <a:spLocks noGrp="1"/>
          </p:cNvSpPr>
          <p:nvPr>
            <p:ph type="sldNum" sz="quarter" idx="11"/>
          </p:nvPr>
        </p:nvSpPr>
        <p:spPr>
          <a:xfrm>
            <a:off x="4116388" y="6400800"/>
            <a:ext cx="533400" cy="152400"/>
          </a:xfrm>
        </p:spPr>
        <p:txBody>
          <a:bodyPr/>
          <a:lstStyle/>
          <a:p>
            <a:fld id="{0C32B51C-66B4-47B7-BB44-1FBF272ABCC7}" type="slidenum">
              <a:rPr lang="es-MX" smtClean="0"/>
              <a:t>‹Nº›</a:t>
            </a:fld>
            <a:endParaRPr lang="es-MX"/>
          </a:p>
        </p:txBody>
      </p:sp>
      <p:sp>
        <p:nvSpPr>
          <p:cNvPr id="14" name="Footer Placeholder 13"/>
          <p:cNvSpPr>
            <a:spLocks noGrp="1"/>
          </p:cNvSpPr>
          <p:nvPr>
            <p:ph type="ftr" sz="quarter" idx="12"/>
          </p:nvPr>
        </p:nvSpPr>
        <p:spPr>
          <a:xfrm>
            <a:off x="838200" y="6296248"/>
            <a:ext cx="2820987" cy="152400"/>
          </a:xfrm>
        </p:spPr>
        <p:txBody>
          <a:bodyPr/>
          <a:lstStyle/>
          <a:p>
            <a:endParaRPr lang="es-MX"/>
          </a:p>
        </p:txBody>
      </p:sp>
      <p:sp>
        <p:nvSpPr>
          <p:cNvPr id="15" name="Title 14"/>
          <p:cNvSpPr>
            <a:spLocks noGrp="1"/>
          </p:cNvSpPr>
          <p:nvPr>
            <p:ph type="title"/>
          </p:nvPr>
        </p:nvSpPr>
        <p:spPr>
          <a:xfrm>
            <a:off x="457200" y="1828800"/>
            <a:ext cx="3200400" cy="1752600"/>
          </a:xfrm>
        </p:spPr>
        <p:txBody>
          <a:bodyPr anchor="b"/>
          <a:lstStyle/>
          <a:p>
            <a:r>
              <a:rPr lang="es-ES" smtClean="0"/>
              <a:t>Haga clic para modificar el estilo de título del patrón</a:t>
            </a:r>
            <a:endParaRPr lang="en-US"/>
          </a:p>
        </p:txBody>
      </p:sp>
      <p:sp>
        <p:nvSpPr>
          <p:cNvPr id="3" name="Text Placeholder 2"/>
          <p:cNvSpPr>
            <a:spLocks noGrp="1"/>
          </p:cNvSpPr>
          <p:nvPr>
            <p:ph type="body" sz="quarter" idx="13"/>
          </p:nvPr>
        </p:nvSpPr>
        <p:spPr>
          <a:xfrm>
            <a:off x="457200" y="3578224"/>
            <a:ext cx="3200645" cy="1459767"/>
          </a:xfrm>
        </p:spPr>
        <p:txBody>
          <a:bodyPr anchor="t">
            <a:normAutofit/>
          </a:bodyPr>
          <a:lstStyle>
            <a:lvl1pPr marL="0" indent="0" algn="r" defTabSz="914400" rtl="0" eaLnBrk="1" latinLnBrk="0" hangingPunct="1">
              <a:spcBef>
                <a:spcPct val="20000"/>
              </a:spcBef>
              <a:buClr>
                <a:schemeClr val="tx1">
                  <a:lumMod val="50000"/>
                  <a:lumOff val="50000"/>
                </a:schemeClr>
              </a:buClr>
              <a:buFont typeface="Wingdings" pitchFamily="2" charset="2"/>
              <a:buNone/>
              <a:defRPr lang="en-US" sz="1400" kern="1200" dirty="0" smtClean="0">
                <a:solidFill>
                  <a:schemeClr val="tx2"/>
                </a:solidFill>
                <a:latin typeface="+mn-lt"/>
                <a:ea typeface="+mn-ea"/>
                <a:cs typeface="+mn-cs"/>
              </a:defRPr>
            </a:lvl1pPr>
          </a:lstStyle>
          <a:p>
            <a:pPr lvl="0"/>
            <a:r>
              <a:rPr lang="es-ES" smtClean="0"/>
              <a:t>Haga clic para modificar el estilo de texto del patrón</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3429000"/>
            <a:ext cx="31242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57200" y="457200"/>
            <a:ext cx="31242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1" name="Title 1"/>
          <p:cNvSpPr>
            <a:spLocks noGrp="1"/>
          </p:cNvSpPr>
          <p:nvPr>
            <p:ph type="title"/>
          </p:nvPr>
        </p:nvSpPr>
        <p:spPr>
          <a:xfrm>
            <a:off x="4876800" y="457200"/>
            <a:ext cx="2819400" cy="5714999"/>
          </a:xfrm>
        </p:spPr>
        <p:txBody>
          <a:bodyPr/>
          <a:lstStyle/>
          <a:p>
            <a:r>
              <a:rPr lang="es-ES" smtClean="0"/>
              <a:t>Haga clic para modificar el estilo de título del patrón</a:t>
            </a:r>
            <a:endParaRPr lang="en-US"/>
          </a:p>
        </p:txBody>
      </p:sp>
      <p:sp>
        <p:nvSpPr>
          <p:cNvPr id="9" name="Date Placeholder 8"/>
          <p:cNvSpPr>
            <a:spLocks noGrp="1"/>
          </p:cNvSpPr>
          <p:nvPr>
            <p:ph type="dt" sz="half" idx="10"/>
          </p:nvPr>
        </p:nvSpPr>
        <p:spPr/>
        <p:txBody>
          <a:bodyPr/>
          <a:lstStyle/>
          <a:p>
            <a:fld id="{FE41C934-846D-48C2-8907-B91E0FD08C08}" type="datetimeFigureOut">
              <a:rPr lang="es-MX" smtClean="0"/>
              <a:t>31/08/2017</a:t>
            </a:fld>
            <a:endParaRPr lang="es-MX"/>
          </a:p>
        </p:txBody>
      </p:sp>
      <p:sp>
        <p:nvSpPr>
          <p:cNvPr id="13" name="Slide Number Placeholder 12"/>
          <p:cNvSpPr>
            <a:spLocks noGrp="1"/>
          </p:cNvSpPr>
          <p:nvPr>
            <p:ph type="sldNum" sz="quarter" idx="11"/>
          </p:nvPr>
        </p:nvSpPr>
        <p:spPr/>
        <p:txBody>
          <a:bodyPr/>
          <a:lstStyle/>
          <a:p>
            <a:fld id="{0C32B51C-66B4-47B7-BB44-1FBF272ABCC7}" type="slidenum">
              <a:rPr lang="es-MX" smtClean="0"/>
              <a:t>‹Nº›</a:t>
            </a:fld>
            <a:endParaRPr lang="es-MX"/>
          </a:p>
        </p:txBody>
      </p:sp>
      <p:sp>
        <p:nvSpPr>
          <p:cNvPr id="14" name="Footer Placeholder 13"/>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275238"/>
            <a:ext cx="35814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675288"/>
            <a:ext cx="3581400" cy="2525112"/>
          </a:xfrm>
        </p:spPr>
        <p:txBody>
          <a:bodyPr anchor="t">
            <a:normAutofit/>
          </a:bodyPr>
          <a:lstStyle>
            <a:lvl1pPr marL="228600" indent="-182880">
              <a:defRPr sz="1400"/>
            </a:lvl1pPr>
            <a:lvl2pPr>
              <a:defRPr sz="1400"/>
            </a:lvl2pPr>
            <a:lvl3pPr>
              <a:defRPr sz="1400"/>
            </a:lvl3pPr>
            <a:lvl4pPr>
              <a:defRPr sz="1400" baseline="0"/>
            </a:lvl4pPr>
            <a:lvl5pPr>
              <a:buFont typeface="Wingdings" pitchFamily="2" charset="2"/>
              <a:buChar char="§"/>
              <a:defRPr sz="1400"/>
            </a:lvl5pPr>
            <a:lvl6pPr>
              <a:buFont typeface="Wingdings" pitchFamily="2" charset="2"/>
              <a:buChar cha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5" name="Text Placeholder 4"/>
          <p:cNvSpPr>
            <a:spLocks noGrp="1"/>
          </p:cNvSpPr>
          <p:nvPr>
            <p:ph type="body" sz="quarter" idx="3"/>
          </p:nvPr>
        </p:nvSpPr>
        <p:spPr>
          <a:xfrm>
            <a:off x="457199" y="3429000"/>
            <a:ext cx="35814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57199" y="3840162"/>
            <a:ext cx="3581400" cy="2515198"/>
          </a:xfrm>
        </p:spPr>
        <p:txBody>
          <a:bodyPr anchor="t">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11" name="Title 1"/>
          <p:cNvSpPr>
            <a:spLocks noGrp="1"/>
          </p:cNvSpPr>
          <p:nvPr>
            <p:ph type="title"/>
          </p:nvPr>
        </p:nvSpPr>
        <p:spPr>
          <a:xfrm>
            <a:off x="4876800" y="457200"/>
            <a:ext cx="2819400" cy="5714999"/>
          </a:xfrm>
        </p:spPr>
        <p:txBody>
          <a:bodyPr/>
          <a:lstStyle/>
          <a:p>
            <a:r>
              <a:rPr lang="es-ES" smtClean="0"/>
              <a:t>Haga clic para modificar el estilo de título del patrón</a:t>
            </a:r>
            <a:endParaRPr lang="en-US"/>
          </a:p>
        </p:txBody>
      </p:sp>
      <p:sp>
        <p:nvSpPr>
          <p:cNvPr id="12" name="Date Placeholder 11"/>
          <p:cNvSpPr>
            <a:spLocks noGrp="1"/>
          </p:cNvSpPr>
          <p:nvPr>
            <p:ph type="dt" sz="half" idx="10"/>
          </p:nvPr>
        </p:nvSpPr>
        <p:spPr/>
        <p:txBody>
          <a:bodyPr/>
          <a:lstStyle/>
          <a:p>
            <a:fld id="{FE41C934-846D-48C2-8907-B91E0FD08C08}" type="datetimeFigureOut">
              <a:rPr lang="es-MX" smtClean="0"/>
              <a:t>31/08/2017</a:t>
            </a:fld>
            <a:endParaRPr lang="es-MX"/>
          </a:p>
        </p:txBody>
      </p:sp>
      <p:sp>
        <p:nvSpPr>
          <p:cNvPr id="14" name="Slide Number Placeholder 13"/>
          <p:cNvSpPr>
            <a:spLocks noGrp="1"/>
          </p:cNvSpPr>
          <p:nvPr>
            <p:ph type="sldNum" sz="quarter" idx="11"/>
          </p:nvPr>
        </p:nvSpPr>
        <p:spPr/>
        <p:txBody>
          <a:bodyPr/>
          <a:lstStyle/>
          <a:p>
            <a:fld id="{0C32B51C-66B4-47B7-BB44-1FBF272ABCC7}" type="slidenum">
              <a:rPr lang="es-MX" smtClean="0"/>
              <a:t>‹Nº›</a:t>
            </a:fld>
            <a:endParaRPr lang="es-MX"/>
          </a:p>
        </p:txBody>
      </p:sp>
      <p:sp>
        <p:nvSpPr>
          <p:cNvPr id="16" name="Footer Placeholder 15"/>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3733800" y="457200"/>
            <a:ext cx="3962400" cy="5715000"/>
          </a:xfrm>
        </p:spPr>
        <p:txBody>
          <a:bodyPr/>
          <a:lstStyle/>
          <a:p>
            <a:r>
              <a:rPr lang="es-ES" smtClean="0"/>
              <a:t>Haga clic para modificar el estilo de título del patrón</a:t>
            </a:r>
            <a:endParaRPr lang="en-US" dirty="0"/>
          </a:p>
        </p:txBody>
      </p:sp>
      <p:sp>
        <p:nvSpPr>
          <p:cNvPr id="9" name="Date Placeholder 8"/>
          <p:cNvSpPr>
            <a:spLocks noGrp="1"/>
          </p:cNvSpPr>
          <p:nvPr>
            <p:ph type="dt" sz="half" idx="10"/>
          </p:nvPr>
        </p:nvSpPr>
        <p:spPr/>
        <p:txBody>
          <a:bodyPr/>
          <a:lstStyle/>
          <a:p>
            <a:fld id="{FE41C934-846D-48C2-8907-B91E0FD08C08}" type="datetimeFigureOut">
              <a:rPr lang="es-MX" smtClean="0"/>
              <a:t>31/08/2017</a:t>
            </a:fld>
            <a:endParaRPr lang="es-MX"/>
          </a:p>
        </p:txBody>
      </p:sp>
      <p:sp>
        <p:nvSpPr>
          <p:cNvPr id="10" name="Slide Number Placeholder 9"/>
          <p:cNvSpPr>
            <a:spLocks noGrp="1"/>
          </p:cNvSpPr>
          <p:nvPr>
            <p:ph type="sldNum" sz="quarter" idx="11"/>
          </p:nvPr>
        </p:nvSpPr>
        <p:spPr/>
        <p:txBody>
          <a:bodyPr/>
          <a:lstStyle/>
          <a:p>
            <a:fld id="{0C32B51C-66B4-47B7-BB44-1FBF272ABCC7}" type="slidenum">
              <a:rPr lang="es-MX" smtClean="0"/>
              <a:t>‹Nº›</a:t>
            </a:fld>
            <a:endParaRPr lang="es-MX"/>
          </a:p>
        </p:txBody>
      </p:sp>
      <p:sp>
        <p:nvSpPr>
          <p:cNvPr id="11" name="Footer Placeholder 10"/>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FE41C934-846D-48C2-8907-B91E0FD08C08}" type="datetimeFigureOut">
              <a:rPr lang="es-MX" smtClean="0"/>
              <a:t>31/08/2017</a:t>
            </a:fld>
            <a:endParaRPr lang="es-MX"/>
          </a:p>
        </p:txBody>
      </p:sp>
      <p:sp>
        <p:nvSpPr>
          <p:cNvPr id="9" name="Slide Number Placeholder 8"/>
          <p:cNvSpPr>
            <a:spLocks noGrp="1"/>
          </p:cNvSpPr>
          <p:nvPr>
            <p:ph type="sldNum" sz="quarter" idx="11"/>
          </p:nvPr>
        </p:nvSpPr>
        <p:spPr/>
        <p:txBody>
          <a:bodyPr/>
          <a:lstStyle/>
          <a:p>
            <a:fld id="{0C32B51C-66B4-47B7-BB44-1FBF272ABCC7}" type="slidenum">
              <a:rPr lang="es-MX" smtClean="0"/>
              <a:t>‹Nº›</a:t>
            </a:fld>
            <a:endParaRPr lang="es-MX"/>
          </a:p>
        </p:txBody>
      </p:sp>
      <p:sp>
        <p:nvSpPr>
          <p:cNvPr id="10" name="Footer Placeholder 9"/>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5181600" y="1676400"/>
            <a:ext cx="2514600" cy="1874837"/>
          </a:xfrm>
        </p:spPr>
        <p:txBody>
          <a:bodyPr anchor="b">
            <a:normAutofit/>
          </a:bodyPr>
          <a:lstStyle>
            <a:lvl1pPr algn="r">
              <a:defRPr sz="2000" b="0">
                <a:effectLst/>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304800" y="1676400"/>
            <a:ext cx="4700016" cy="3505200"/>
          </a:xfrm>
        </p:spPr>
        <p:txBody>
          <a:bodyPr>
            <a:normAutofit/>
          </a:bodyPr>
          <a:lstStyle>
            <a:lvl1pPr marL="228600" indent="-182880">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14" name="Text Placeholder 3"/>
          <p:cNvSpPr>
            <a:spLocks noGrp="1"/>
          </p:cNvSpPr>
          <p:nvPr>
            <p:ph type="body" sz="half" idx="2"/>
          </p:nvPr>
        </p:nvSpPr>
        <p:spPr>
          <a:xfrm>
            <a:off x="5486400" y="3552372"/>
            <a:ext cx="22098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5" name="Date Placeholder 14"/>
          <p:cNvSpPr>
            <a:spLocks noGrp="1"/>
          </p:cNvSpPr>
          <p:nvPr>
            <p:ph type="dt" sz="half" idx="10"/>
          </p:nvPr>
        </p:nvSpPr>
        <p:spPr/>
        <p:txBody>
          <a:bodyPr/>
          <a:lstStyle/>
          <a:p>
            <a:fld id="{FE41C934-846D-48C2-8907-B91E0FD08C08}" type="datetimeFigureOut">
              <a:rPr lang="es-MX" smtClean="0"/>
              <a:t>31/08/2017</a:t>
            </a:fld>
            <a:endParaRPr lang="es-MX"/>
          </a:p>
        </p:txBody>
      </p:sp>
      <p:sp>
        <p:nvSpPr>
          <p:cNvPr id="16" name="Slide Number Placeholder 15"/>
          <p:cNvSpPr>
            <a:spLocks noGrp="1"/>
          </p:cNvSpPr>
          <p:nvPr>
            <p:ph type="sldNum" sz="quarter" idx="11"/>
          </p:nvPr>
        </p:nvSpPr>
        <p:spPr/>
        <p:txBody>
          <a:bodyPr/>
          <a:lstStyle/>
          <a:p>
            <a:fld id="{0C32B51C-66B4-47B7-BB44-1FBF272ABCC7}" type="slidenum">
              <a:rPr lang="es-MX" smtClean="0"/>
              <a:t>‹Nº›</a:t>
            </a:fld>
            <a:endParaRPr lang="es-MX"/>
          </a:p>
        </p:txBody>
      </p:sp>
      <p:sp>
        <p:nvSpPr>
          <p:cNvPr id="17" name="Footer Placeholder 16"/>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04800" y="1676400"/>
            <a:ext cx="4696967" cy="35052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a:p>
        </p:txBody>
      </p:sp>
      <p:sp>
        <p:nvSpPr>
          <p:cNvPr id="11" name="Title 1"/>
          <p:cNvSpPr>
            <a:spLocks noGrp="1"/>
          </p:cNvSpPr>
          <p:nvPr>
            <p:ph type="title"/>
          </p:nvPr>
        </p:nvSpPr>
        <p:spPr>
          <a:xfrm>
            <a:off x="5181600" y="1676400"/>
            <a:ext cx="2514600" cy="1875972"/>
          </a:xfrm>
        </p:spPr>
        <p:txBody>
          <a:bodyPr anchor="b">
            <a:normAutofit/>
          </a:bodyPr>
          <a:lstStyle>
            <a:lvl1pPr algn="r">
              <a:defRPr sz="2000" b="0">
                <a:effectLst/>
              </a:defRPr>
            </a:lvl1pPr>
          </a:lstStyle>
          <a:p>
            <a:r>
              <a:rPr lang="es-ES" smtClean="0"/>
              <a:t>Haga clic para modificar el estilo de título del patrón</a:t>
            </a:r>
            <a:endParaRPr lang="en-US" dirty="0"/>
          </a:p>
        </p:txBody>
      </p:sp>
      <p:sp>
        <p:nvSpPr>
          <p:cNvPr id="12" name="Text Placeholder 3"/>
          <p:cNvSpPr>
            <a:spLocks noGrp="1"/>
          </p:cNvSpPr>
          <p:nvPr>
            <p:ph type="body" sz="half" idx="2"/>
          </p:nvPr>
        </p:nvSpPr>
        <p:spPr>
          <a:xfrm>
            <a:off x="5486400" y="3552372"/>
            <a:ext cx="22098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6" name="Date Placeholder 15"/>
          <p:cNvSpPr>
            <a:spLocks noGrp="1"/>
          </p:cNvSpPr>
          <p:nvPr>
            <p:ph type="dt" sz="half" idx="10"/>
          </p:nvPr>
        </p:nvSpPr>
        <p:spPr/>
        <p:txBody>
          <a:bodyPr/>
          <a:lstStyle/>
          <a:p>
            <a:fld id="{FE41C934-846D-48C2-8907-B91E0FD08C08}" type="datetimeFigureOut">
              <a:rPr lang="es-MX" smtClean="0"/>
              <a:t>31/08/2017</a:t>
            </a:fld>
            <a:endParaRPr lang="es-MX"/>
          </a:p>
        </p:txBody>
      </p:sp>
      <p:sp>
        <p:nvSpPr>
          <p:cNvPr id="17" name="Slide Number Placeholder 16"/>
          <p:cNvSpPr>
            <a:spLocks noGrp="1"/>
          </p:cNvSpPr>
          <p:nvPr>
            <p:ph type="sldNum" sz="quarter" idx="11"/>
          </p:nvPr>
        </p:nvSpPr>
        <p:spPr/>
        <p:txBody>
          <a:bodyPr/>
          <a:lstStyle/>
          <a:p>
            <a:fld id="{0C32B51C-66B4-47B7-BB44-1FBF272ABCC7}" type="slidenum">
              <a:rPr lang="es-MX" smtClean="0"/>
              <a:t>‹Nº›</a:t>
            </a:fld>
            <a:endParaRPr lang="es-MX"/>
          </a:p>
        </p:txBody>
      </p:sp>
      <p:sp>
        <p:nvSpPr>
          <p:cNvPr id="18" name="Footer Placeholder 17"/>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2" name="Picture 11" descr="sphere2.png"/>
          <p:cNvPicPr>
            <a:picLocks noChangeAspect="1"/>
          </p:cNvPicPr>
          <p:nvPr/>
        </p:nvPicPr>
        <p:blipFill>
          <a:blip r:embed="rId13" cstate="print"/>
          <a:stretch>
            <a:fillRect/>
          </a:stretch>
        </p:blipFill>
        <p:spPr>
          <a:xfrm>
            <a:off x="8823693" y="0"/>
            <a:ext cx="320307" cy="6858000"/>
          </a:xfrm>
          <a:prstGeom prst="rect">
            <a:avLst/>
          </a:prstGeom>
        </p:spPr>
      </p:pic>
      <p:sp>
        <p:nvSpPr>
          <p:cNvPr id="2" name="Title Placeholder 1"/>
          <p:cNvSpPr>
            <a:spLocks noGrp="1"/>
          </p:cNvSpPr>
          <p:nvPr>
            <p:ph type="title"/>
          </p:nvPr>
        </p:nvSpPr>
        <p:spPr>
          <a:xfrm>
            <a:off x="4876800" y="457200"/>
            <a:ext cx="2819400" cy="5715000"/>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457200"/>
            <a:ext cx="3657600" cy="5714999"/>
          </a:xfrm>
          <a:prstGeom prst="rect">
            <a:avLst/>
          </a:prstGeom>
        </p:spPr>
        <p:txBody>
          <a:bodyPr vert="horz" lIns="91440" tIns="45720" rIns="91440" bIns="45720" rtlCol="0"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8" name="Slide Number Placeholder 7"/>
          <p:cNvSpPr>
            <a:spLocks noGrp="1"/>
          </p:cNvSpPr>
          <p:nvPr>
            <p:ph type="sldNum" sz="quarter" idx="4"/>
          </p:nvPr>
        </p:nvSpPr>
        <p:spPr>
          <a:xfrm>
            <a:off x="7772400" y="6400800"/>
            <a:ext cx="533400" cy="152400"/>
          </a:xfrm>
          <a:prstGeom prst="rect">
            <a:avLst/>
          </a:prstGeom>
        </p:spPr>
        <p:txBody>
          <a:bodyPr vert="horz" lIns="91440" tIns="45720" rIns="91440" bIns="45720" rtlCol="0" anchor="ctr"/>
          <a:lstStyle>
            <a:lvl1pPr algn="ctr">
              <a:defRPr sz="1050">
                <a:solidFill>
                  <a:schemeClr val="tx1">
                    <a:lumMod val="50000"/>
                    <a:lumOff val="50000"/>
                  </a:schemeClr>
                </a:solidFill>
              </a:defRPr>
            </a:lvl1pPr>
          </a:lstStyle>
          <a:p>
            <a:fld id="{0C32B51C-66B4-47B7-BB44-1FBF272ABCC7}" type="slidenum">
              <a:rPr lang="es-MX" smtClean="0"/>
              <a:t>‹Nº›</a:t>
            </a:fld>
            <a:endParaRPr lang="es-MX"/>
          </a:p>
        </p:txBody>
      </p:sp>
      <p:sp>
        <p:nvSpPr>
          <p:cNvPr id="9" name="Date Placeholder 8"/>
          <p:cNvSpPr>
            <a:spLocks noGrp="1"/>
          </p:cNvSpPr>
          <p:nvPr>
            <p:ph type="dt" sz="half" idx="2"/>
          </p:nvPr>
        </p:nvSpPr>
        <p:spPr>
          <a:xfrm>
            <a:off x="4876801" y="6426201"/>
            <a:ext cx="2819399" cy="126999"/>
          </a:xfrm>
          <a:prstGeom prst="rect">
            <a:avLst/>
          </a:prstGeom>
        </p:spPr>
        <p:txBody>
          <a:bodyPr vert="horz" lIns="91440" tIns="45720" rIns="91440" bIns="45720" rtlCol="0" anchor="ctr"/>
          <a:lstStyle>
            <a:lvl1pPr algn="r">
              <a:defRPr sz="1050">
                <a:solidFill>
                  <a:schemeClr val="tx1">
                    <a:lumMod val="50000"/>
                    <a:lumOff val="50000"/>
                  </a:schemeClr>
                </a:solidFill>
              </a:defRPr>
            </a:lvl1pPr>
          </a:lstStyle>
          <a:p>
            <a:fld id="{FE41C934-846D-48C2-8907-B91E0FD08C08}" type="datetimeFigureOut">
              <a:rPr lang="es-MX" smtClean="0"/>
              <a:t>31/08/2017</a:t>
            </a:fld>
            <a:endParaRPr lang="es-MX"/>
          </a:p>
        </p:txBody>
      </p:sp>
      <p:sp>
        <p:nvSpPr>
          <p:cNvPr id="10" name="Footer Placeholder 9"/>
          <p:cNvSpPr>
            <a:spLocks noGrp="1"/>
          </p:cNvSpPr>
          <p:nvPr>
            <p:ph type="ftr" sz="quarter" idx="3"/>
          </p:nvPr>
        </p:nvSpPr>
        <p:spPr>
          <a:xfrm>
            <a:off x="4875213" y="6296248"/>
            <a:ext cx="2820987" cy="152400"/>
          </a:xfrm>
          <a:prstGeom prst="rect">
            <a:avLst/>
          </a:prstGeom>
        </p:spPr>
        <p:txBody>
          <a:bodyPr vert="horz" lIns="91440" tIns="45720" rIns="91440" bIns="45720" rtlCol="0" anchor="b"/>
          <a:lstStyle>
            <a:lvl1pPr algn="r">
              <a:defRPr sz="1050">
                <a:solidFill>
                  <a:schemeClr val="tx1"/>
                </a:solidFill>
              </a:defRPr>
            </a:lvl1pPr>
          </a:lstStyle>
          <a:p>
            <a:endParaRPr lang="es-MX"/>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iming>
    <p:tnLst>
      <p:par>
        <p:cTn id="1" dur="indefinite" restart="never" nodeType="tmRoot"/>
      </p:par>
    </p:tnLst>
  </p:timing>
  <p:txStyles>
    <p:titleStyle>
      <a:lvl1pPr algn="r" defTabSz="914400" rtl="0" eaLnBrk="1" latinLnBrk="0" hangingPunct="1">
        <a:spcBef>
          <a:spcPct val="0"/>
        </a:spcBef>
        <a:buNone/>
        <a:defRPr sz="2800" kern="1200">
          <a:gradFill>
            <a:gsLst>
              <a:gs pos="0">
                <a:schemeClr val="tx1">
                  <a:lumMod val="50000"/>
                </a:schemeClr>
              </a:gs>
              <a:gs pos="61000">
                <a:schemeClr val="tx1"/>
              </a:gs>
            </a:gsLst>
            <a:lin ang="5400000" scaled="0"/>
          </a:gradFill>
          <a:effectLst/>
          <a:latin typeface="+mj-lt"/>
          <a:ea typeface="+mj-ea"/>
          <a:cs typeface="+mj-cs"/>
        </a:defRPr>
      </a:lvl1pPr>
    </p:titleStyle>
    <p:bodyStyle>
      <a:lvl1pPr marL="182880" indent="-182880" algn="l" defTabSz="914400" rtl="0" eaLnBrk="1" latinLnBrk="0" hangingPunct="1">
        <a:spcBef>
          <a:spcPct val="20000"/>
        </a:spcBef>
        <a:buClr>
          <a:schemeClr val="tx1">
            <a:lumMod val="50000"/>
            <a:lumOff val="50000"/>
          </a:schemeClr>
        </a:buClr>
        <a:buFont typeface="Wingdings" pitchFamily="2" charset="2"/>
        <a:buChar char="§"/>
        <a:defRPr sz="1800" kern="1200">
          <a:solidFill>
            <a:schemeClr val="tx1">
              <a:lumMod val="85000"/>
            </a:schemeClr>
          </a:solidFill>
          <a:latin typeface="+mn-lt"/>
          <a:ea typeface="+mn-ea"/>
          <a:cs typeface="+mn-cs"/>
        </a:defRPr>
      </a:lvl1pPr>
      <a:lvl2pPr marL="41148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2pPr>
      <a:lvl3pPr marL="59436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3pPr>
      <a:lvl4pPr marL="77724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4pPr>
      <a:lvl5pPr marL="96012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5pPr>
      <a:lvl6pPr marL="114300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6pPr>
      <a:lvl7pPr marL="132588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7pPr>
      <a:lvl8pPr marL="150876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8pPr>
      <a:lvl9pPr marL="169164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8.png"/><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5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contrast="40000"/>
                    </a14:imgEffect>
                  </a14:imgLayer>
                </a14:imgProps>
              </a:ext>
              <a:ext uri="{28A0092B-C50C-407E-A947-70E740481C1C}">
                <a14:useLocalDpi xmlns:a14="http://schemas.microsoft.com/office/drawing/2010/main" val="0"/>
              </a:ext>
            </a:extLst>
          </a:blip>
          <a:srcRect l="40470"/>
          <a:stretch/>
        </p:blipFill>
        <p:spPr>
          <a:xfrm rot="10800000">
            <a:off x="0" y="0"/>
            <a:ext cx="6804248" cy="6858000"/>
          </a:xfrm>
          <a:prstGeom prst="rect">
            <a:avLst/>
          </a:prstGeom>
        </p:spPr>
      </p:pic>
      <p:sp>
        <p:nvSpPr>
          <p:cNvPr id="3" name="2 Subtítulo"/>
          <p:cNvSpPr>
            <a:spLocks noGrp="1"/>
          </p:cNvSpPr>
          <p:nvPr>
            <p:ph type="subTitle" idx="1"/>
          </p:nvPr>
        </p:nvSpPr>
        <p:spPr>
          <a:xfrm>
            <a:off x="1803648" y="3429000"/>
            <a:ext cx="4856584" cy="550912"/>
          </a:xfrm>
        </p:spPr>
        <p:txBody>
          <a:bodyPr>
            <a:normAutofit/>
          </a:bodyPr>
          <a:lstStyle/>
          <a:p>
            <a:r>
              <a:rPr lang="pt-BR" sz="2400" dirty="0" smtClean="0">
                <a:solidFill>
                  <a:schemeClr val="tx1">
                    <a:lumMod val="65000"/>
                    <a:lumOff val="35000"/>
                  </a:schemeClr>
                </a:solidFill>
                <a:latin typeface="Calibri Light" pitchFamily="34" charset="0"/>
              </a:rPr>
              <a:t>Rodolfo Luthe, Investigador, </a:t>
            </a:r>
            <a:r>
              <a:rPr lang="pt-BR" sz="2400" dirty="0" err="1" smtClean="0">
                <a:solidFill>
                  <a:schemeClr val="tx1">
                    <a:lumMod val="65000"/>
                    <a:lumOff val="35000"/>
                  </a:schemeClr>
                </a:solidFill>
                <a:latin typeface="Calibri Light" pitchFamily="34" charset="0"/>
              </a:rPr>
              <a:t>Ph</a:t>
            </a:r>
            <a:r>
              <a:rPr lang="pt-BR" sz="2400" dirty="0" smtClean="0">
                <a:solidFill>
                  <a:schemeClr val="tx1">
                    <a:lumMod val="65000"/>
                    <a:lumOff val="35000"/>
                  </a:schemeClr>
                </a:solidFill>
                <a:latin typeface="Calibri Light" pitchFamily="34" charset="0"/>
              </a:rPr>
              <a:t>. D.</a:t>
            </a:r>
            <a:endParaRPr lang="es-MX" sz="2400" dirty="0">
              <a:solidFill>
                <a:schemeClr val="tx1">
                  <a:lumMod val="65000"/>
                  <a:lumOff val="35000"/>
                </a:schemeClr>
              </a:solidFill>
              <a:latin typeface="Calibri Light" pitchFamily="34" charset="0"/>
            </a:endParaRPr>
          </a:p>
        </p:txBody>
      </p:sp>
      <p:sp>
        <p:nvSpPr>
          <p:cNvPr id="2" name="1 Título"/>
          <p:cNvSpPr>
            <a:spLocks noGrp="1"/>
          </p:cNvSpPr>
          <p:nvPr>
            <p:ph type="title"/>
          </p:nvPr>
        </p:nvSpPr>
        <p:spPr>
          <a:xfrm>
            <a:off x="187424" y="2132856"/>
            <a:ext cx="6400800" cy="1232520"/>
          </a:xfrm>
        </p:spPr>
        <p:txBody>
          <a:bodyPr>
            <a:normAutofit/>
          </a:bodyPr>
          <a:lstStyle/>
          <a:p>
            <a:r>
              <a:rPr lang="es-MX" sz="3600" dirty="0" smtClean="0">
                <a:solidFill>
                  <a:srgbClr val="760519"/>
                </a:solidFill>
                <a:latin typeface="Calibri Light" pitchFamily="34" charset="0"/>
              </a:rPr>
              <a:t>Manual del proceso</a:t>
            </a:r>
            <a:r>
              <a:rPr lang="es-MX" sz="4400" smtClean="0">
                <a:solidFill>
                  <a:srgbClr val="760519"/>
                </a:solidFill>
                <a:latin typeface="Calibri Light" pitchFamily="34" charset="0"/>
              </a:rPr>
              <a:t/>
            </a:r>
            <a:br>
              <a:rPr lang="es-MX" sz="4400" smtClean="0">
                <a:solidFill>
                  <a:srgbClr val="760519"/>
                </a:solidFill>
                <a:latin typeface="Calibri Light" pitchFamily="34" charset="0"/>
              </a:rPr>
            </a:br>
            <a:r>
              <a:rPr lang="es-MX" sz="3100" smtClean="0">
                <a:solidFill>
                  <a:srgbClr val="760519"/>
                </a:solidFill>
                <a:latin typeface="Calibri Light" pitchFamily="34" charset="0"/>
              </a:rPr>
              <a:t>El Emprendedor </a:t>
            </a:r>
            <a:r>
              <a:rPr lang="es-MX" sz="3100" dirty="0" smtClean="0">
                <a:solidFill>
                  <a:srgbClr val="760519"/>
                </a:solidFill>
                <a:latin typeface="Calibri Light" pitchFamily="34" charset="0"/>
              </a:rPr>
              <a:t>del siglo XXI</a:t>
            </a:r>
            <a:endParaRPr lang="es-MX" sz="3100"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04248" y="0"/>
            <a:ext cx="2376264" cy="6858000"/>
          </a:xfrm>
          <a:prstGeom prst="rect">
            <a:avLst/>
          </a:prstGeom>
        </p:spPr>
      </p:pic>
      <p:pic>
        <p:nvPicPr>
          <p:cNvPr id="7" name="6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7504" y="352841"/>
            <a:ext cx="2407901" cy="1203951"/>
          </a:xfrm>
          <a:prstGeom prst="rect">
            <a:avLst/>
          </a:prstGeom>
        </p:spPr>
      </p:pic>
      <p:pic>
        <p:nvPicPr>
          <p:cNvPr id="8" name="7 Imagen"/>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564856" y="394031"/>
            <a:ext cx="4023368" cy="762002"/>
          </a:xfrm>
          <a:prstGeom prst="rect">
            <a:avLst/>
          </a:prstGeom>
        </p:spPr>
      </p:pic>
    </p:spTree>
    <p:extLst>
      <p:ext uri="{BB962C8B-B14F-4D97-AF65-F5344CB8AC3E}">
        <p14:creationId xmlns:p14="http://schemas.microsoft.com/office/powerpoint/2010/main" val="41330560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7"/>
            <a:ext cx="7427168" cy="3024336"/>
          </a:xfrm>
        </p:spPr>
        <p:txBody>
          <a:bodyPr anchor="t">
            <a:normAutofit/>
          </a:bodyPr>
          <a:lstStyle/>
          <a:p>
            <a:pPr marL="0" indent="0" algn="just">
              <a:buClr>
                <a:srgbClr val="760519"/>
              </a:buClr>
              <a:buNone/>
            </a:pPr>
            <a:r>
              <a:rPr lang="es-MX" sz="2000" dirty="0">
                <a:solidFill>
                  <a:schemeClr val="tx1">
                    <a:lumMod val="65000"/>
                    <a:lumOff val="35000"/>
                  </a:schemeClr>
                </a:solidFill>
              </a:rPr>
              <a:t>La investigación sobre la felicidad la hemos investigado, </a:t>
            </a:r>
            <a:r>
              <a:rPr lang="es-MX" sz="2000" dirty="0" smtClean="0">
                <a:solidFill>
                  <a:schemeClr val="tx1">
                    <a:lumMod val="65000"/>
                    <a:lumOff val="35000"/>
                  </a:schemeClr>
                </a:solidFill>
              </a:rPr>
              <a:t>desarrollando </a:t>
            </a:r>
            <a:r>
              <a:rPr lang="es-MX" sz="2000" dirty="0">
                <a:solidFill>
                  <a:schemeClr val="tx1">
                    <a:lumMod val="65000"/>
                    <a:lumOff val="35000"/>
                  </a:schemeClr>
                </a:solidFill>
              </a:rPr>
              <a:t>un modelo matemático, como resultado del estudio de casos reales</a:t>
            </a:r>
            <a:r>
              <a:rPr lang="es-MX" sz="2000" dirty="0" smtClean="0">
                <a:solidFill>
                  <a:schemeClr val="tx1">
                    <a:lumMod val="65000"/>
                    <a:lumOff val="35000"/>
                  </a:schemeClr>
                </a:solidFill>
              </a:rPr>
              <a:t>.</a:t>
            </a:r>
          </a:p>
          <a:p>
            <a:pPr marL="0" indent="0" algn="just">
              <a:buClr>
                <a:srgbClr val="760519"/>
              </a:buClr>
              <a:buNone/>
            </a:pPr>
            <a:r>
              <a:rPr lang="es-MX" sz="2000" dirty="0">
                <a:solidFill>
                  <a:schemeClr val="tx1">
                    <a:lumMod val="65000"/>
                    <a:lumOff val="35000"/>
                  </a:schemeClr>
                </a:solidFill>
              </a:rPr>
              <a:t>Un caso ilustrativo se muestra a </a:t>
            </a:r>
            <a:r>
              <a:rPr lang="es-MX" sz="2000" dirty="0" smtClean="0">
                <a:solidFill>
                  <a:schemeClr val="tx1">
                    <a:lumMod val="65000"/>
                    <a:lumOff val="35000"/>
                  </a:schemeClr>
                </a:solidFill>
              </a:rPr>
              <a:t>continuación:</a:t>
            </a:r>
          </a:p>
          <a:p>
            <a:pPr marL="0" indent="0">
              <a:buClr>
                <a:srgbClr val="760519"/>
              </a:buClr>
              <a:buNone/>
            </a:pPr>
            <a:endParaRPr lang="es-MX" sz="2000" dirty="0" smtClean="0"/>
          </a:p>
          <a:p>
            <a:pPr>
              <a:buClr>
                <a:srgbClr val="760519"/>
              </a:buClr>
            </a:pPr>
            <a:r>
              <a:rPr lang="es-MX" sz="2000" b="1" dirty="0" smtClean="0">
                <a:solidFill>
                  <a:schemeClr val="tx1">
                    <a:lumMod val="65000"/>
                    <a:lumOff val="35000"/>
                  </a:schemeClr>
                </a:solidFill>
              </a:rPr>
              <a:t>Testimonio</a:t>
            </a:r>
            <a:r>
              <a:rPr lang="es-MX" sz="2000" b="1" dirty="0">
                <a:solidFill>
                  <a:schemeClr val="tx1">
                    <a:lumMod val="65000"/>
                    <a:lumOff val="35000"/>
                  </a:schemeClr>
                </a:solidFill>
              </a:rPr>
              <a:t>: </a:t>
            </a:r>
            <a:r>
              <a:rPr lang="es-MX" sz="2000" dirty="0">
                <a:solidFill>
                  <a:schemeClr val="tx1">
                    <a:lumMod val="65000"/>
                    <a:lumOff val="35000"/>
                  </a:schemeClr>
                </a:solidFill>
              </a:rPr>
              <a:t>Antonio Hernández, Tijuana, </a:t>
            </a:r>
            <a:r>
              <a:rPr lang="es-MX" sz="2000" dirty="0" smtClean="0">
                <a:solidFill>
                  <a:schemeClr val="tx1">
                    <a:lumMod val="65000"/>
                    <a:lumOff val="35000"/>
                  </a:schemeClr>
                </a:solidFill>
              </a:rPr>
              <a:t>México</a:t>
            </a:r>
          </a:p>
          <a:p>
            <a:pPr marL="0" indent="0" algn="just">
              <a:buClr>
                <a:srgbClr val="760519"/>
              </a:buClr>
              <a:buNone/>
            </a:pPr>
            <a:r>
              <a:rPr lang="es-MX" sz="2000" dirty="0" smtClean="0">
                <a:solidFill>
                  <a:schemeClr val="tx1">
                    <a:lumMod val="65000"/>
                    <a:lumOff val="35000"/>
                  </a:schemeClr>
                </a:solidFill>
              </a:rPr>
              <a:t>La </a:t>
            </a:r>
            <a:r>
              <a:rPr lang="es-MX" sz="2000" dirty="0">
                <a:solidFill>
                  <a:schemeClr val="tx1">
                    <a:lumMod val="65000"/>
                    <a:lumOff val="35000"/>
                  </a:schemeClr>
                </a:solidFill>
              </a:rPr>
              <a:t>situación de una familia normal, con buena educación, buenas escuelas en lo académico y una buena calidad de vida, se presenta en lo que </a:t>
            </a:r>
            <a:r>
              <a:rPr lang="es-MX" sz="2000" dirty="0" smtClean="0">
                <a:solidFill>
                  <a:schemeClr val="tx1">
                    <a:lumMod val="65000"/>
                    <a:lumOff val="35000"/>
                  </a:schemeClr>
                </a:solidFill>
              </a:rPr>
              <a:t>sigue.</a:t>
            </a:r>
            <a:endParaRPr lang="es-MX" sz="2000" dirty="0">
              <a:solidFill>
                <a:schemeClr val="tx1">
                  <a:lumMod val="65000"/>
                  <a:lumOff val="35000"/>
                </a:schemeClr>
              </a:solidFill>
            </a:endParaRPr>
          </a:p>
          <a:p>
            <a:endParaRPr lang="es-MX" dirty="0"/>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La felicidad</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33823761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buClr>
                <a:srgbClr val="760519"/>
              </a:buClr>
            </a:pPr>
            <a:r>
              <a:rPr lang="es-MX" sz="2000" dirty="0">
                <a:solidFill>
                  <a:schemeClr val="tx1">
                    <a:lumMod val="65000"/>
                    <a:lumOff val="35000"/>
                  </a:schemeClr>
                </a:solidFill>
              </a:rPr>
              <a:t>Margot tiene tres hermanos, termina la preparatoria y decide esperar para decidir si continúa estudiando o si se dedica a trabajar. En esta etapa, trata a un muchacho y se hacen novios, teniendo relaciones íntimas. </a:t>
            </a:r>
          </a:p>
          <a:p>
            <a:pPr algn="just">
              <a:buClr>
                <a:srgbClr val="760519"/>
              </a:buClr>
            </a:pPr>
            <a:r>
              <a:rPr lang="es-MX" sz="2000" dirty="0">
                <a:solidFill>
                  <a:schemeClr val="tx1">
                    <a:lumMod val="65000"/>
                    <a:lumOff val="35000"/>
                  </a:schemeClr>
                </a:solidFill>
              </a:rPr>
              <a:t>El muchacho tiene un </a:t>
            </a:r>
            <a:r>
              <a:rPr lang="es-MX" sz="2000" dirty="0" smtClean="0">
                <a:solidFill>
                  <a:schemeClr val="tx1">
                    <a:lumMod val="65000"/>
                    <a:lumOff val="35000"/>
                  </a:schemeClr>
                </a:solidFill>
              </a:rPr>
              <a:t>padrastro </a:t>
            </a:r>
            <a:r>
              <a:rPr lang="es-MX" sz="2000" dirty="0">
                <a:solidFill>
                  <a:schemeClr val="tx1">
                    <a:lumMod val="65000"/>
                    <a:lumOff val="35000"/>
                  </a:schemeClr>
                </a:solidFill>
              </a:rPr>
              <a:t>que lo trata mal, por lo cual se sale de su casa y en un recorte de personal se queda sin empleo.</a:t>
            </a:r>
          </a:p>
          <a:p>
            <a:pPr algn="just">
              <a:buClr>
                <a:srgbClr val="760519"/>
              </a:buClr>
            </a:pPr>
            <a:r>
              <a:rPr lang="es-MX" sz="2000" dirty="0">
                <a:solidFill>
                  <a:schemeClr val="tx1">
                    <a:lumMod val="65000"/>
                    <a:lumOff val="35000"/>
                  </a:schemeClr>
                </a:solidFill>
              </a:rPr>
              <a:t>Margot es de buen corazón, le da comida de su casa, y les dice a sus papás que si son generosos, como lo dice la religión, deberían hospedar al novio en la casa. Los padres no aceptan y Margot se vuelve agresiva con ellos, no les informa sobre un nuevo trabajo, a veces no duerme en su casa y es grosera. Les propone que le renten un cuarto a su novio lo cual no es aceptado.</a:t>
            </a:r>
          </a:p>
          <a:p>
            <a:endParaRPr lang="es-MX" dirty="0"/>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La felicidad</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20001239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buClr>
                <a:srgbClr val="760519"/>
              </a:buClr>
            </a:pPr>
            <a:r>
              <a:rPr lang="es-MX" sz="2000" dirty="0">
                <a:solidFill>
                  <a:schemeClr val="tx1">
                    <a:lumMod val="65000"/>
                    <a:lumOff val="35000"/>
                  </a:schemeClr>
                </a:solidFill>
              </a:rPr>
              <a:t>Unas semanas después Margot les dice que entre los dos ya compraron un automóvil usado y que su novio va a dormir en él.</a:t>
            </a:r>
          </a:p>
          <a:p>
            <a:pPr algn="just">
              <a:buClr>
                <a:srgbClr val="760519"/>
              </a:buClr>
            </a:pPr>
            <a:r>
              <a:rPr lang="es-MX" sz="2000" dirty="0">
                <a:solidFill>
                  <a:schemeClr val="tx1">
                    <a:lumMod val="65000"/>
                    <a:lumOff val="35000"/>
                  </a:schemeClr>
                </a:solidFill>
              </a:rPr>
              <a:t>Los papás de Margot, con cerca de cincuenta años de edad, consideran que su cultura era diferente cuando tenían 20 años, que es la edad de Margot. Los abuelos de Margot, con cerca de 75 años de edad, son categóricos al afirmar que la cultura de respeto a la persona y a su dignidad era prioritaria cuando ellos tenían 20 años de edad. </a:t>
            </a:r>
          </a:p>
          <a:p>
            <a:pPr algn="just">
              <a:buClr>
                <a:srgbClr val="760519"/>
              </a:buClr>
            </a:pPr>
            <a:r>
              <a:rPr lang="es-MX" sz="2000" dirty="0">
                <a:solidFill>
                  <a:schemeClr val="tx1">
                    <a:lumMod val="65000"/>
                    <a:lumOff val="35000"/>
                  </a:schemeClr>
                </a:solidFill>
              </a:rPr>
              <a:t>La mamá de Margot solicita el apoyo del Consejo de Sabiduría-Familia, en la situación presentada.</a:t>
            </a:r>
          </a:p>
          <a:p>
            <a:endParaRPr lang="es-MX" dirty="0"/>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La felicidad</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10409077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Rectángulo"/>
          <p:cNvSpPr/>
          <p:nvPr/>
        </p:nvSpPr>
        <p:spPr>
          <a:xfrm>
            <a:off x="8820472" y="0"/>
            <a:ext cx="323528"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 name="1 Título"/>
          <p:cNvSpPr>
            <a:spLocks noGrp="1"/>
          </p:cNvSpPr>
          <p:nvPr>
            <p:ph type="title"/>
          </p:nvPr>
        </p:nvSpPr>
        <p:spPr>
          <a:xfrm>
            <a:off x="107504" y="116632"/>
            <a:ext cx="7300664" cy="648072"/>
          </a:xfrm>
        </p:spPr>
        <p:txBody>
          <a:bodyPr/>
          <a:lstStyle/>
          <a:p>
            <a:pPr algn="l"/>
            <a:r>
              <a:rPr lang="es-MX" dirty="0" smtClean="0">
                <a:solidFill>
                  <a:srgbClr val="760519"/>
                </a:solidFill>
                <a:latin typeface="Calibri Light" pitchFamily="34" charset="0"/>
              </a:rPr>
              <a:t>A los 20 años de edad</a:t>
            </a:r>
            <a:endParaRPr lang="es-MX" dirty="0">
              <a:solidFill>
                <a:srgbClr val="760519"/>
              </a:solidFill>
              <a:latin typeface="Calibri Light" pitchFamily="34" charset="0"/>
            </a:endParaRPr>
          </a:p>
        </p:txBody>
      </p:sp>
      <p:graphicFrame>
        <p:nvGraphicFramePr>
          <p:cNvPr id="8" name="7 Tabla"/>
          <p:cNvGraphicFramePr>
            <a:graphicFrameLocks noGrp="1"/>
          </p:cNvGraphicFramePr>
          <p:nvPr>
            <p:extLst>
              <p:ext uri="{D42A27DB-BD31-4B8C-83A1-F6EECF244321}">
                <p14:modId xmlns:p14="http://schemas.microsoft.com/office/powerpoint/2010/main" val="1222501976"/>
              </p:ext>
            </p:extLst>
          </p:nvPr>
        </p:nvGraphicFramePr>
        <p:xfrm>
          <a:off x="179512" y="764704"/>
          <a:ext cx="8802720" cy="5180960"/>
        </p:xfrm>
        <a:graphic>
          <a:graphicData uri="http://schemas.openxmlformats.org/drawingml/2006/table">
            <a:tbl>
              <a:tblPr firstRow="1" bandRow="1">
                <a:tableStyleId>{073A0DAA-6AF3-43AB-8588-CEC1D06C72B9}</a:tableStyleId>
              </a:tblPr>
              <a:tblGrid>
                <a:gridCol w="2016224"/>
                <a:gridCol w="792088"/>
                <a:gridCol w="720080"/>
                <a:gridCol w="720080"/>
                <a:gridCol w="720080"/>
                <a:gridCol w="720080"/>
                <a:gridCol w="720080"/>
                <a:gridCol w="792088"/>
                <a:gridCol w="792088"/>
                <a:gridCol w="809832"/>
              </a:tblGrid>
              <a:tr h="360040">
                <a:tc>
                  <a:txBody>
                    <a:bodyPr/>
                    <a:lstStyle/>
                    <a:p>
                      <a:pPr algn="ctr"/>
                      <a:r>
                        <a:rPr lang="es-MX" sz="1400" dirty="0" smtClean="0"/>
                        <a:t>Modelo</a:t>
                      </a:r>
                      <a:endParaRPr lang="es-MX" sz="1400" dirty="0"/>
                    </a:p>
                  </a:txBody>
                  <a:tcPr>
                    <a:solidFill>
                      <a:srgbClr val="760519"/>
                    </a:solidFill>
                  </a:tcPr>
                </a:tc>
                <a:tc>
                  <a:txBody>
                    <a:bodyPr/>
                    <a:lstStyle/>
                    <a:p>
                      <a:pPr algn="ctr"/>
                      <a:r>
                        <a:rPr lang="es-MX" sz="1400" dirty="0" smtClean="0"/>
                        <a:t>Margot</a:t>
                      </a:r>
                      <a:endParaRPr lang="es-MX" sz="1400" dirty="0"/>
                    </a:p>
                  </a:txBody>
                  <a:tcPr>
                    <a:solidFill>
                      <a:srgbClr val="760519"/>
                    </a:solidFill>
                  </a:tcPr>
                </a:tc>
                <a:tc>
                  <a:txBody>
                    <a:bodyPr/>
                    <a:lstStyle/>
                    <a:p>
                      <a:pPr algn="ctr"/>
                      <a:r>
                        <a:rPr lang="es-MX" sz="1400" dirty="0" smtClean="0"/>
                        <a:t>Novio</a:t>
                      </a:r>
                      <a:endParaRPr lang="es-MX" sz="1400" dirty="0"/>
                    </a:p>
                  </a:txBody>
                  <a:tcPr>
                    <a:solidFill>
                      <a:srgbClr val="760519"/>
                    </a:solidFill>
                  </a:tcPr>
                </a:tc>
                <a:tc>
                  <a:txBody>
                    <a:bodyPr/>
                    <a:lstStyle/>
                    <a:p>
                      <a:pPr algn="ctr"/>
                      <a:r>
                        <a:rPr lang="es-MX" sz="1400" dirty="0" smtClean="0"/>
                        <a:t>Abuelo</a:t>
                      </a:r>
                      <a:endParaRPr lang="es-MX" sz="1400" dirty="0"/>
                    </a:p>
                  </a:txBody>
                  <a:tcPr>
                    <a:solidFill>
                      <a:srgbClr val="760519"/>
                    </a:solidFill>
                  </a:tcPr>
                </a:tc>
                <a:tc>
                  <a:txBody>
                    <a:bodyPr/>
                    <a:lstStyle/>
                    <a:p>
                      <a:pPr algn="ctr"/>
                      <a:r>
                        <a:rPr lang="es-MX" sz="1400" dirty="0" smtClean="0"/>
                        <a:t>Abuela</a:t>
                      </a:r>
                      <a:endParaRPr lang="es-MX" sz="1400" dirty="0"/>
                    </a:p>
                  </a:txBody>
                  <a:tcPr>
                    <a:solidFill>
                      <a:srgbClr val="760519"/>
                    </a:solidFill>
                  </a:tcPr>
                </a:tc>
                <a:tc>
                  <a:txBody>
                    <a:bodyPr/>
                    <a:lstStyle/>
                    <a:p>
                      <a:pPr algn="ctr"/>
                      <a:r>
                        <a:rPr lang="es-MX" sz="1400" dirty="0" smtClean="0"/>
                        <a:t>Papá</a:t>
                      </a:r>
                      <a:endParaRPr lang="es-MX" sz="1400" dirty="0"/>
                    </a:p>
                  </a:txBody>
                  <a:tcPr>
                    <a:solidFill>
                      <a:srgbClr val="760519"/>
                    </a:solidFill>
                  </a:tcPr>
                </a:tc>
                <a:tc>
                  <a:txBody>
                    <a:bodyPr/>
                    <a:lstStyle/>
                    <a:p>
                      <a:pPr algn="ctr"/>
                      <a:r>
                        <a:rPr lang="es-MX" sz="1400" dirty="0" smtClean="0"/>
                        <a:t>Mamá</a:t>
                      </a:r>
                      <a:endParaRPr lang="es-MX" sz="1400" dirty="0"/>
                    </a:p>
                  </a:txBody>
                  <a:tcPr>
                    <a:solidFill>
                      <a:srgbClr val="760519"/>
                    </a:solidFill>
                  </a:tcPr>
                </a:tc>
                <a:tc>
                  <a:txBody>
                    <a:bodyPr/>
                    <a:lstStyle/>
                    <a:p>
                      <a:pPr algn="ctr"/>
                      <a:r>
                        <a:rPr lang="es-MX" sz="1400" dirty="0" smtClean="0"/>
                        <a:t>Pareja 1</a:t>
                      </a:r>
                      <a:endParaRPr lang="es-MX" sz="1400" dirty="0"/>
                    </a:p>
                  </a:txBody>
                  <a:tcPr>
                    <a:solidFill>
                      <a:srgbClr val="760519"/>
                    </a:solidFill>
                  </a:tcPr>
                </a:tc>
                <a:tc>
                  <a:txBody>
                    <a:bodyPr/>
                    <a:lstStyle/>
                    <a:p>
                      <a:pPr algn="ctr"/>
                      <a:r>
                        <a:rPr lang="es-MX" sz="1400" dirty="0" smtClean="0"/>
                        <a:t>Pareja 2</a:t>
                      </a:r>
                      <a:endParaRPr lang="es-MX" sz="1400" dirty="0"/>
                    </a:p>
                  </a:txBody>
                  <a:tcPr>
                    <a:solidFill>
                      <a:srgbClr val="760519"/>
                    </a:solidFill>
                  </a:tcPr>
                </a:tc>
                <a:tc>
                  <a:txBody>
                    <a:bodyPr/>
                    <a:lstStyle/>
                    <a:p>
                      <a:pPr algn="ctr"/>
                      <a:r>
                        <a:rPr lang="es-MX" sz="1400" dirty="0" smtClean="0"/>
                        <a:t>Pareja 3</a:t>
                      </a:r>
                      <a:endParaRPr lang="es-MX" sz="1400" dirty="0"/>
                    </a:p>
                  </a:txBody>
                  <a:tcPr>
                    <a:solidFill>
                      <a:srgbClr val="760519"/>
                    </a:solidFill>
                  </a:tcPr>
                </a:tc>
              </a:tr>
              <a:tr h="370840">
                <a:tc>
                  <a:txBody>
                    <a:bodyPr/>
                    <a:lstStyle/>
                    <a:p>
                      <a:r>
                        <a:rPr lang="es-MX" dirty="0" smtClean="0"/>
                        <a:t>1.-Espíritu</a:t>
                      </a:r>
                      <a:endParaRPr lang="es-MX" dirty="0"/>
                    </a:p>
                  </a:txBody>
                  <a:tcPr/>
                </a:tc>
                <a:tc>
                  <a:txBody>
                    <a:bodyPr/>
                    <a:lstStyle/>
                    <a:p>
                      <a:pPr algn="ctr"/>
                      <a:r>
                        <a:rPr lang="es-MX" dirty="0" smtClean="0"/>
                        <a:t>15</a:t>
                      </a:r>
                      <a:endParaRPr lang="es-MX" dirty="0"/>
                    </a:p>
                  </a:txBody>
                  <a:tcPr/>
                </a:tc>
                <a:tc>
                  <a:txBody>
                    <a:bodyPr/>
                    <a:lstStyle/>
                    <a:p>
                      <a:pPr algn="ctr"/>
                      <a:r>
                        <a:rPr lang="es-MX" dirty="0" smtClean="0"/>
                        <a:t>12</a:t>
                      </a:r>
                      <a:endParaRPr lang="es-MX" dirty="0"/>
                    </a:p>
                  </a:txBody>
                  <a:tcPr/>
                </a:tc>
                <a:tc>
                  <a:txBody>
                    <a:bodyPr/>
                    <a:lstStyle/>
                    <a:p>
                      <a:pPr algn="ctr"/>
                      <a:r>
                        <a:rPr lang="es-MX" dirty="0" smtClean="0"/>
                        <a:t>50</a:t>
                      </a:r>
                      <a:endParaRPr lang="es-MX" dirty="0"/>
                    </a:p>
                  </a:txBody>
                  <a:tcPr/>
                </a:tc>
                <a:tc>
                  <a:txBody>
                    <a:bodyPr/>
                    <a:lstStyle/>
                    <a:p>
                      <a:pPr algn="ctr"/>
                      <a:r>
                        <a:rPr lang="es-MX" dirty="0" smtClean="0"/>
                        <a:t>65</a:t>
                      </a:r>
                      <a:endParaRPr lang="es-MX" dirty="0"/>
                    </a:p>
                  </a:txBody>
                  <a:tcPr/>
                </a:tc>
                <a:tc>
                  <a:txBody>
                    <a:bodyPr/>
                    <a:lstStyle/>
                    <a:p>
                      <a:pPr algn="ctr"/>
                      <a:r>
                        <a:rPr lang="es-MX" dirty="0" smtClean="0"/>
                        <a:t>25</a:t>
                      </a:r>
                      <a:endParaRPr lang="es-MX" dirty="0"/>
                    </a:p>
                  </a:txBody>
                  <a:tcPr/>
                </a:tc>
                <a:tc>
                  <a:txBody>
                    <a:bodyPr/>
                    <a:lstStyle/>
                    <a:p>
                      <a:pPr algn="ctr"/>
                      <a:r>
                        <a:rPr lang="es-MX" dirty="0" smtClean="0"/>
                        <a:t>65</a:t>
                      </a:r>
                      <a:endParaRPr lang="es-MX" dirty="0"/>
                    </a:p>
                  </a:txBody>
                  <a:tcPr/>
                </a:tc>
                <a:tc>
                  <a:txBody>
                    <a:bodyPr/>
                    <a:lstStyle/>
                    <a:p>
                      <a:pPr algn="ctr"/>
                      <a:r>
                        <a:rPr lang="es-MX" dirty="0" smtClean="0"/>
                        <a:t>27</a:t>
                      </a:r>
                      <a:endParaRPr lang="es-MX" dirty="0"/>
                    </a:p>
                  </a:txBody>
                  <a:tcPr/>
                </a:tc>
                <a:tc>
                  <a:txBody>
                    <a:bodyPr/>
                    <a:lstStyle/>
                    <a:p>
                      <a:pPr algn="ctr"/>
                      <a:r>
                        <a:rPr lang="es-MX" dirty="0" smtClean="0"/>
                        <a:t>115</a:t>
                      </a:r>
                      <a:endParaRPr lang="es-MX" dirty="0"/>
                    </a:p>
                  </a:txBody>
                  <a:tcPr/>
                </a:tc>
                <a:tc>
                  <a:txBody>
                    <a:bodyPr/>
                    <a:lstStyle/>
                    <a:p>
                      <a:pPr algn="ctr"/>
                      <a:r>
                        <a:rPr lang="es-MX" dirty="0" smtClean="0"/>
                        <a:t>90</a:t>
                      </a:r>
                      <a:endParaRPr lang="es-MX" dirty="0"/>
                    </a:p>
                  </a:txBody>
                  <a:tcPr/>
                </a:tc>
              </a:tr>
              <a:tr h="370840">
                <a:tc>
                  <a:txBody>
                    <a:bodyPr/>
                    <a:lstStyle/>
                    <a:p>
                      <a:r>
                        <a:rPr lang="es-MX" dirty="0" smtClean="0"/>
                        <a:t>2.- Mente</a:t>
                      </a:r>
                      <a:endParaRPr lang="es-MX" dirty="0"/>
                    </a:p>
                  </a:txBody>
                  <a:tcPr/>
                </a:tc>
                <a:tc>
                  <a:txBody>
                    <a:bodyPr/>
                    <a:lstStyle/>
                    <a:p>
                      <a:pPr algn="ctr"/>
                      <a:r>
                        <a:rPr lang="es-MX" dirty="0" smtClean="0"/>
                        <a:t>10</a:t>
                      </a:r>
                      <a:endParaRPr lang="es-MX" dirty="0"/>
                    </a:p>
                  </a:txBody>
                  <a:tcPr/>
                </a:tc>
                <a:tc>
                  <a:txBody>
                    <a:bodyPr/>
                    <a:lstStyle/>
                    <a:p>
                      <a:pPr algn="ctr"/>
                      <a:r>
                        <a:rPr lang="es-MX" dirty="0" smtClean="0"/>
                        <a:t>10</a:t>
                      </a:r>
                      <a:endParaRPr lang="es-MX" dirty="0"/>
                    </a:p>
                  </a:txBody>
                  <a:tcPr/>
                </a:tc>
                <a:tc>
                  <a:txBody>
                    <a:bodyPr/>
                    <a:lstStyle/>
                    <a:p>
                      <a:pPr algn="ctr"/>
                      <a:r>
                        <a:rPr lang="es-MX" dirty="0" smtClean="0"/>
                        <a:t>65</a:t>
                      </a:r>
                      <a:endParaRPr lang="es-MX" dirty="0"/>
                    </a:p>
                  </a:txBody>
                  <a:tcPr/>
                </a:tc>
                <a:tc>
                  <a:txBody>
                    <a:bodyPr/>
                    <a:lstStyle/>
                    <a:p>
                      <a:pPr algn="ctr"/>
                      <a:r>
                        <a:rPr lang="es-MX" dirty="0" smtClean="0"/>
                        <a:t>60</a:t>
                      </a:r>
                      <a:endParaRPr lang="es-MX" dirty="0"/>
                    </a:p>
                  </a:txBody>
                  <a:tcPr/>
                </a:tc>
                <a:tc>
                  <a:txBody>
                    <a:bodyPr/>
                    <a:lstStyle/>
                    <a:p>
                      <a:pPr algn="ctr"/>
                      <a:r>
                        <a:rPr lang="es-MX" dirty="0" smtClean="0"/>
                        <a:t>45</a:t>
                      </a:r>
                      <a:endParaRPr lang="es-MX" dirty="0"/>
                    </a:p>
                  </a:txBody>
                  <a:tcPr/>
                </a:tc>
                <a:tc>
                  <a:txBody>
                    <a:bodyPr/>
                    <a:lstStyle/>
                    <a:p>
                      <a:pPr algn="ctr"/>
                      <a:r>
                        <a:rPr lang="es-MX" dirty="0" smtClean="0"/>
                        <a:t>55</a:t>
                      </a:r>
                      <a:endParaRPr lang="es-MX" dirty="0"/>
                    </a:p>
                  </a:txBody>
                  <a:tcPr/>
                </a:tc>
                <a:tc>
                  <a:txBody>
                    <a:bodyPr/>
                    <a:lstStyle/>
                    <a:p>
                      <a:pPr algn="ctr"/>
                      <a:r>
                        <a:rPr lang="es-MX" dirty="0" smtClean="0"/>
                        <a:t>20</a:t>
                      </a:r>
                      <a:endParaRPr lang="es-MX" dirty="0"/>
                    </a:p>
                  </a:txBody>
                  <a:tcPr/>
                </a:tc>
                <a:tc>
                  <a:txBody>
                    <a:bodyPr/>
                    <a:lstStyle/>
                    <a:p>
                      <a:pPr algn="ctr"/>
                      <a:r>
                        <a:rPr lang="es-MX" dirty="0" smtClean="0"/>
                        <a:t>125</a:t>
                      </a:r>
                      <a:endParaRPr lang="es-MX" dirty="0"/>
                    </a:p>
                  </a:txBody>
                  <a:tcPr/>
                </a:tc>
                <a:tc>
                  <a:txBody>
                    <a:bodyPr/>
                    <a:lstStyle/>
                    <a:p>
                      <a:pPr algn="ctr"/>
                      <a:r>
                        <a:rPr lang="es-MX" dirty="0" smtClean="0"/>
                        <a:t>100</a:t>
                      </a:r>
                      <a:endParaRPr lang="es-MX" dirty="0"/>
                    </a:p>
                  </a:txBody>
                  <a:tcPr/>
                </a:tc>
              </a:tr>
              <a:tr h="370840">
                <a:tc>
                  <a:txBody>
                    <a:bodyPr/>
                    <a:lstStyle/>
                    <a:p>
                      <a:r>
                        <a:rPr lang="es-MX" dirty="0" smtClean="0"/>
                        <a:t>3.- Cuerpo</a:t>
                      </a:r>
                      <a:endParaRPr lang="es-MX" dirty="0"/>
                    </a:p>
                  </a:txBody>
                  <a:tcPr/>
                </a:tc>
                <a:tc>
                  <a:txBody>
                    <a:bodyPr/>
                    <a:lstStyle/>
                    <a:p>
                      <a:pPr algn="ctr"/>
                      <a:r>
                        <a:rPr lang="es-MX" dirty="0" smtClean="0"/>
                        <a:t>55</a:t>
                      </a:r>
                      <a:endParaRPr lang="es-MX" dirty="0"/>
                    </a:p>
                  </a:txBody>
                  <a:tcPr/>
                </a:tc>
                <a:tc>
                  <a:txBody>
                    <a:bodyPr/>
                    <a:lstStyle/>
                    <a:p>
                      <a:pPr algn="ctr"/>
                      <a:r>
                        <a:rPr lang="es-MX" dirty="0" smtClean="0"/>
                        <a:t>45</a:t>
                      </a:r>
                      <a:endParaRPr lang="es-MX" dirty="0"/>
                    </a:p>
                  </a:txBody>
                  <a:tcPr/>
                </a:tc>
                <a:tc>
                  <a:txBody>
                    <a:bodyPr/>
                    <a:lstStyle/>
                    <a:p>
                      <a:pPr algn="ctr"/>
                      <a:r>
                        <a:rPr lang="es-MX" dirty="0" smtClean="0"/>
                        <a:t>100</a:t>
                      </a:r>
                      <a:endParaRPr lang="es-MX" dirty="0"/>
                    </a:p>
                  </a:txBody>
                  <a:tcPr/>
                </a:tc>
                <a:tc>
                  <a:txBody>
                    <a:bodyPr/>
                    <a:lstStyle/>
                    <a:p>
                      <a:pPr algn="ctr"/>
                      <a:r>
                        <a:rPr lang="es-MX" dirty="0" smtClean="0"/>
                        <a:t>100</a:t>
                      </a:r>
                      <a:endParaRPr lang="es-MX" dirty="0"/>
                    </a:p>
                  </a:txBody>
                  <a:tcPr/>
                </a:tc>
                <a:tc>
                  <a:txBody>
                    <a:bodyPr/>
                    <a:lstStyle/>
                    <a:p>
                      <a:pPr algn="ctr"/>
                      <a:r>
                        <a:rPr lang="es-MX" dirty="0" smtClean="0"/>
                        <a:t>90</a:t>
                      </a:r>
                      <a:endParaRPr lang="es-MX" dirty="0"/>
                    </a:p>
                  </a:txBody>
                  <a:tcPr/>
                </a:tc>
                <a:tc>
                  <a:txBody>
                    <a:bodyPr/>
                    <a:lstStyle/>
                    <a:p>
                      <a:pPr algn="ctr"/>
                      <a:r>
                        <a:rPr lang="es-MX" dirty="0" smtClean="0"/>
                        <a:t>100</a:t>
                      </a:r>
                      <a:endParaRPr lang="es-MX" dirty="0"/>
                    </a:p>
                  </a:txBody>
                  <a:tcPr/>
                </a:tc>
                <a:tc>
                  <a:txBody>
                    <a:bodyPr/>
                    <a:lstStyle/>
                    <a:p>
                      <a:pPr algn="ctr"/>
                      <a:r>
                        <a:rPr lang="es-MX" dirty="0" smtClean="0"/>
                        <a:t>100</a:t>
                      </a:r>
                      <a:endParaRPr lang="es-MX" dirty="0"/>
                    </a:p>
                  </a:txBody>
                  <a:tcPr/>
                </a:tc>
                <a:tc>
                  <a:txBody>
                    <a:bodyPr/>
                    <a:lstStyle/>
                    <a:p>
                      <a:pPr algn="ctr"/>
                      <a:r>
                        <a:rPr lang="es-MX" dirty="0" smtClean="0"/>
                        <a:t>200</a:t>
                      </a:r>
                      <a:endParaRPr lang="es-MX" dirty="0"/>
                    </a:p>
                  </a:txBody>
                  <a:tcPr/>
                </a:tc>
                <a:tc>
                  <a:txBody>
                    <a:bodyPr/>
                    <a:lstStyle/>
                    <a:p>
                      <a:pPr algn="ctr"/>
                      <a:r>
                        <a:rPr lang="es-MX" dirty="0" smtClean="0"/>
                        <a:t>190</a:t>
                      </a:r>
                      <a:endParaRPr lang="es-MX" dirty="0"/>
                    </a:p>
                  </a:txBody>
                  <a:tcPr/>
                </a:tc>
              </a:tr>
              <a:tr h="370840">
                <a:tc>
                  <a:txBody>
                    <a:bodyPr/>
                    <a:lstStyle/>
                    <a:p>
                      <a:r>
                        <a:rPr lang="es-MX" dirty="0" smtClean="0"/>
                        <a:t>4.- Orden Mental</a:t>
                      </a:r>
                      <a:endParaRPr lang="es-MX" dirty="0"/>
                    </a:p>
                  </a:txBody>
                  <a:tcPr/>
                </a:tc>
                <a:tc>
                  <a:txBody>
                    <a:bodyPr/>
                    <a:lstStyle/>
                    <a:p>
                      <a:pPr algn="ctr"/>
                      <a:r>
                        <a:rPr lang="es-MX" dirty="0" smtClean="0"/>
                        <a:t>15</a:t>
                      </a:r>
                      <a:endParaRPr lang="es-MX" dirty="0"/>
                    </a:p>
                  </a:txBody>
                  <a:tcPr/>
                </a:tc>
                <a:tc>
                  <a:txBody>
                    <a:bodyPr/>
                    <a:lstStyle/>
                    <a:p>
                      <a:pPr algn="ctr"/>
                      <a:r>
                        <a:rPr lang="es-MX" dirty="0" smtClean="0"/>
                        <a:t>10</a:t>
                      </a:r>
                      <a:endParaRPr lang="es-MX" dirty="0"/>
                    </a:p>
                  </a:txBody>
                  <a:tcPr/>
                </a:tc>
                <a:tc>
                  <a:txBody>
                    <a:bodyPr/>
                    <a:lstStyle/>
                    <a:p>
                      <a:pPr algn="ctr"/>
                      <a:r>
                        <a:rPr lang="es-MX" dirty="0" smtClean="0"/>
                        <a:t>100</a:t>
                      </a:r>
                      <a:endParaRPr lang="es-MX" dirty="0"/>
                    </a:p>
                  </a:txBody>
                  <a:tcPr/>
                </a:tc>
                <a:tc>
                  <a:txBody>
                    <a:bodyPr/>
                    <a:lstStyle/>
                    <a:p>
                      <a:pPr algn="ctr"/>
                      <a:r>
                        <a:rPr lang="es-MX" dirty="0" smtClean="0"/>
                        <a:t>100</a:t>
                      </a:r>
                      <a:endParaRPr lang="es-MX" dirty="0"/>
                    </a:p>
                  </a:txBody>
                  <a:tcPr/>
                </a:tc>
                <a:tc>
                  <a:txBody>
                    <a:bodyPr/>
                    <a:lstStyle/>
                    <a:p>
                      <a:pPr algn="ctr"/>
                      <a:r>
                        <a:rPr lang="es-MX" dirty="0" smtClean="0"/>
                        <a:t>80</a:t>
                      </a:r>
                      <a:endParaRPr lang="es-MX" dirty="0"/>
                    </a:p>
                  </a:txBody>
                  <a:tcPr/>
                </a:tc>
                <a:tc>
                  <a:txBody>
                    <a:bodyPr/>
                    <a:lstStyle/>
                    <a:p>
                      <a:pPr algn="ctr"/>
                      <a:r>
                        <a:rPr lang="es-MX" dirty="0" smtClean="0"/>
                        <a:t>100</a:t>
                      </a:r>
                      <a:endParaRPr lang="es-MX" dirty="0"/>
                    </a:p>
                  </a:txBody>
                  <a:tcPr/>
                </a:tc>
                <a:tc>
                  <a:txBody>
                    <a:bodyPr/>
                    <a:lstStyle/>
                    <a:p>
                      <a:pPr algn="ctr"/>
                      <a:r>
                        <a:rPr lang="es-MX" dirty="0" smtClean="0"/>
                        <a:t>25</a:t>
                      </a:r>
                      <a:endParaRPr lang="es-MX" dirty="0"/>
                    </a:p>
                  </a:txBody>
                  <a:tcPr/>
                </a:tc>
                <a:tc>
                  <a:txBody>
                    <a:bodyPr/>
                    <a:lstStyle/>
                    <a:p>
                      <a:pPr algn="ctr"/>
                      <a:r>
                        <a:rPr lang="es-MX" dirty="0" smtClean="0"/>
                        <a:t>200</a:t>
                      </a:r>
                      <a:endParaRPr lang="es-MX" dirty="0"/>
                    </a:p>
                  </a:txBody>
                  <a:tcPr/>
                </a:tc>
                <a:tc>
                  <a:txBody>
                    <a:bodyPr/>
                    <a:lstStyle/>
                    <a:p>
                      <a:pPr algn="ctr"/>
                      <a:r>
                        <a:rPr lang="es-MX" dirty="0" smtClean="0"/>
                        <a:t>180</a:t>
                      </a:r>
                      <a:endParaRPr lang="es-MX" dirty="0"/>
                    </a:p>
                  </a:txBody>
                  <a:tcPr/>
                </a:tc>
              </a:tr>
              <a:tr h="370840">
                <a:tc>
                  <a:txBody>
                    <a:bodyPr/>
                    <a:lstStyle/>
                    <a:p>
                      <a:r>
                        <a:rPr lang="es-MX" dirty="0" smtClean="0"/>
                        <a:t>5.- Naturaleza</a:t>
                      </a:r>
                      <a:endParaRPr lang="es-MX" dirty="0"/>
                    </a:p>
                  </a:txBody>
                  <a:tcPr/>
                </a:tc>
                <a:tc>
                  <a:txBody>
                    <a:bodyPr/>
                    <a:lstStyle/>
                    <a:p>
                      <a:pPr algn="ctr"/>
                      <a:r>
                        <a:rPr lang="es-MX" dirty="0" smtClean="0"/>
                        <a:t>10</a:t>
                      </a:r>
                      <a:endParaRPr lang="es-MX" dirty="0"/>
                    </a:p>
                  </a:txBody>
                  <a:tcPr/>
                </a:tc>
                <a:tc>
                  <a:txBody>
                    <a:bodyPr/>
                    <a:lstStyle/>
                    <a:p>
                      <a:pPr algn="ctr"/>
                      <a:r>
                        <a:rPr lang="es-MX" dirty="0" smtClean="0"/>
                        <a:t>10</a:t>
                      </a:r>
                      <a:endParaRPr lang="es-MX" dirty="0"/>
                    </a:p>
                  </a:txBody>
                  <a:tcPr/>
                </a:tc>
                <a:tc>
                  <a:txBody>
                    <a:bodyPr/>
                    <a:lstStyle/>
                    <a:p>
                      <a:pPr algn="ctr"/>
                      <a:r>
                        <a:rPr lang="es-MX" dirty="0" smtClean="0"/>
                        <a:t>100</a:t>
                      </a:r>
                      <a:endParaRPr lang="es-MX" dirty="0"/>
                    </a:p>
                  </a:txBody>
                  <a:tcPr/>
                </a:tc>
                <a:tc>
                  <a:txBody>
                    <a:bodyPr/>
                    <a:lstStyle/>
                    <a:p>
                      <a:pPr algn="ctr"/>
                      <a:r>
                        <a:rPr lang="es-MX" dirty="0" smtClean="0"/>
                        <a:t>100</a:t>
                      </a:r>
                      <a:endParaRPr lang="es-MX" dirty="0"/>
                    </a:p>
                  </a:txBody>
                  <a:tcPr/>
                </a:tc>
                <a:tc>
                  <a:txBody>
                    <a:bodyPr/>
                    <a:lstStyle/>
                    <a:p>
                      <a:pPr algn="ctr"/>
                      <a:r>
                        <a:rPr lang="es-MX" dirty="0" smtClean="0"/>
                        <a:t>80</a:t>
                      </a:r>
                      <a:endParaRPr lang="es-MX" dirty="0"/>
                    </a:p>
                  </a:txBody>
                  <a:tcPr/>
                </a:tc>
                <a:tc>
                  <a:txBody>
                    <a:bodyPr/>
                    <a:lstStyle/>
                    <a:p>
                      <a:pPr algn="ctr"/>
                      <a:r>
                        <a:rPr lang="es-MX" dirty="0" smtClean="0"/>
                        <a:t>100</a:t>
                      </a:r>
                      <a:endParaRPr lang="es-MX" dirty="0"/>
                    </a:p>
                  </a:txBody>
                  <a:tcPr/>
                </a:tc>
                <a:tc>
                  <a:txBody>
                    <a:bodyPr/>
                    <a:lstStyle/>
                    <a:p>
                      <a:pPr algn="ctr"/>
                      <a:r>
                        <a:rPr lang="es-MX" dirty="0" smtClean="0"/>
                        <a:t>20</a:t>
                      </a:r>
                      <a:endParaRPr lang="es-MX" dirty="0"/>
                    </a:p>
                  </a:txBody>
                  <a:tcPr/>
                </a:tc>
                <a:tc>
                  <a:txBody>
                    <a:bodyPr/>
                    <a:lstStyle/>
                    <a:p>
                      <a:pPr algn="ctr"/>
                      <a:r>
                        <a:rPr lang="es-MX" dirty="0" smtClean="0"/>
                        <a:t>200</a:t>
                      </a:r>
                      <a:endParaRPr lang="es-MX" dirty="0"/>
                    </a:p>
                  </a:txBody>
                  <a:tcPr/>
                </a:tc>
                <a:tc>
                  <a:txBody>
                    <a:bodyPr/>
                    <a:lstStyle/>
                    <a:p>
                      <a:pPr algn="ctr"/>
                      <a:r>
                        <a:rPr lang="es-MX" dirty="0" smtClean="0"/>
                        <a:t>180</a:t>
                      </a:r>
                      <a:endParaRPr lang="es-MX" dirty="0"/>
                    </a:p>
                  </a:txBody>
                  <a:tcPr/>
                </a:tc>
              </a:tr>
              <a:tr h="370840">
                <a:tc>
                  <a:txBody>
                    <a:bodyPr/>
                    <a:lstStyle/>
                    <a:p>
                      <a:r>
                        <a:rPr lang="es-MX" dirty="0" smtClean="0"/>
                        <a:t>6.- Ser Líder</a:t>
                      </a:r>
                      <a:endParaRPr lang="es-MX" dirty="0"/>
                    </a:p>
                  </a:txBody>
                  <a:tcPr/>
                </a:tc>
                <a:tc>
                  <a:txBody>
                    <a:bodyPr/>
                    <a:lstStyle/>
                    <a:p>
                      <a:pPr algn="ctr"/>
                      <a:r>
                        <a:rPr lang="es-MX" dirty="0" smtClean="0"/>
                        <a:t>15</a:t>
                      </a:r>
                      <a:endParaRPr lang="es-MX" dirty="0"/>
                    </a:p>
                  </a:txBody>
                  <a:tcPr/>
                </a:tc>
                <a:tc>
                  <a:txBody>
                    <a:bodyPr/>
                    <a:lstStyle/>
                    <a:p>
                      <a:pPr algn="ctr"/>
                      <a:r>
                        <a:rPr lang="es-MX" dirty="0" smtClean="0"/>
                        <a:t>10</a:t>
                      </a:r>
                      <a:endParaRPr lang="es-MX" dirty="0"/>
                    </a:p>
                  </a:txBody>
                  <a:tcPr/>
                </a:tc>
                <a:tc>
                  <a:txBody>
                    <a:bodyPr/>
                    <a:lstStyle/>
                    <a:p>
                      <a:pPr algn="ctr"/>
                      <a:r>
                        <a:rPr lang="es-MX" dirty="0" smtClean="0"/>
                        <a:t>100</a:t>
                      </a:r>
                      <a:endParaRPr lang="es-MX" dirty="0"/>
                    </a:p>
                  </a:txBody>
                  <a:tcPr/>
                </a:tc>
                <a:tc>
                  <a:txBody>
                    <a:bodyPr/>
                    <a:lstStyle/>
                    <a:p>
                      <a:pPr algn="ctr"/>
                      <a:r>
                        <a:rPr lang="es-MX" dirty="0" smtClean="0"/>
                        <a:t>100</a:t>
                      </a:r>
                      <a:endParaRPr lang="es-MX" dirty="0"/>
                    </a:p>
                  </a:txBody>
                  <a:tcPr/>
                </a:tc>
                <a:tc>
                  <a:txBody>
                    <a:bodyPr/>
                    <a:lstStyle/>
                    <a:p>
                      <a:pPr algn="ctr"/>
                      <a:r>
                        <a:rPr lang="es-MX" dirty="0" smtClean="0"/>
                        <a:t>90</a:t>
                      </a:r>
                      <a:endParaRPr lang="es-MX" dirty="0"/>
                    </a:p>
                  </a:txBody>
                  <a:tcPr/>
                </a:tc>
                <a:tc>
                  <a:txBody>
                    <a:bodyPr/>
                    <a:lstStyle/>
                    <a:p>
                      <a:pPr algn="ctr"/>
                      <a:r>
                        <a:rPr lang="es-MX" dirty="0" smtClean="0"/>
                        <a:t>100</a:t>
                      </a:r>
                      <a:endParaRPr lang="es-MX" dirty="0"/>
                    </a:p>
                  </a:txBody>
                  <a:tcPr/>
                </a:tc>
                <a:tc>
                  <a:txBody>
                    <a:bodyPr/>
                    <a:lstStyle/>
                    <a:p>
                      <a:pPr algn="ctr"/>
                      <a:r>
                        <a:rPr lang="es-MX" dirty="0" smtClean="0"/>
                        <a:t>25</a:t>
                      </a:r>
                      <a:endParaRPr lang="es-MX" dirty="0"/>
                    </a:p>
                  </a:txBody>
                  <a:tcPr/>
                </a:tc>
                <a:tc>
                  <a:txBody>
                    <a:bodyPr/>
                    <a:lstStyle/>
                    <a:p>
                      <a:pPr algn="ctr"/>
                      <a:r>
                        <a:rPr lang="es-MX" dirty="0" smtClean="0"/>
                        <a:t>200</a:t>
                      </a:r>
                      <a:endParaRPr lang="es-MX" dirty="0"/>
                    </a:p>
                  </a:txBody>
                  <a:tcPr/>
                </a:tc>
                <a:tc>
                  <a:txBody>
                    <a:bodyPr/>
                    <a:lstStyle/>
                    <a:p>
                      <a:pPr algn="ctr"/>
                      <a:r>
                        <a:rPr lang="es-MX" dirty="0" smtClean="0"/>
                        <a:t>190</a:t>
                      </a:r>
                      <a:endParaRPr lang="es-MX" dirty="0"/>
                    </a:p>
                  </a:txBody>
                  <a:tcPr/>
                </a:tc>
              </a:tr>
              <a:tr h="370840">
                <a:tc>
                  <a:txBody>
                    <a:bodyPr/>
                    <a:lstStyle/>
                    <a:p>
                      <a:r>
                        <a:rPr lang="es-MX" dirty="0" smtClean="0"/>
                        <a:t>7.- Ser Perfecto</a:t>
                      </a:r>
                      <a:endParaRPr lang="es-MX" dirty="0"/>
                    </a:p>
                  </a:txBody>
                  <a:tcPr/>
                </a:tc>
                <a:tc>
                  <a:txBody>
                    <a:bodyPr/>
                    <a:lstStyle/>
                    <a:p>
                      <a:pPr algn="ctr"/>
                      <a:r>
                        <a:rPr lang="es-MX" dirty="0" smtClean="0"/>
                        <a:t>10</a:t>
                      </a:r>
                      <a:endParaRPr lang="es-MX" dirty="0"/>
                    </a:p>
                  </a:txBody>
                  <a:tcPr/>
                </a:tc>
                <a:tc>
                  <a:txBody>
                    <a:bodyPr/>
                    <a:lstStyle/>
                    <a:p>
                      <a:pPr algn="ctr"/>
                      <a:r>
                        <a:rPr lang="es-MX" dirty="0" smtClean="0"/>
                        <a:t>10</a:t>
                      </a:r>
                      <a:endParaRPr lang="es-MX" dirty="0"/>
                    </a:p>
                  </a:txBody>
                  <a:tcPr/>
                </a:tc>
                <a:tc>
                  <a:txBody>
                    <a:bodyPr/>
                    <a:lstStyle/>
                    <a:p>
                      <a:pPr algn="ctr"/>
                      <a:r>
                        <a:rPr lang="es-MX" dirty="0" smtClean="0"/>
                        <a:t>100</a:t>
                      </a:r>
                      <a:endParaRPr lang="es-MX" dirty="0"/>
                    </a:p>
                  </a:txBody>
                  <a:tcPr/>
                </a:tc>
                <a:tc>
                  <a:txBody>
                    <a:bodyPr/>
                    <a:lstStyle/>
                    <a:p>
                      <a:pPr algn="ctr"/>
                      <a:r>
                        <a:rPr lang="es-MX" dirty="0" smtClean="0"/>
                        <a:t>100</a:t>
                      </a:r>
                      <a:endParaRPr lang="es-MX" dirty="0"/>
                    </a:p>
                  </a:txBody>
                  <a:tcPr/>
                </a:tc>
                <a:tc>
                  <a:txBody>
                    <a:bodyPr/>
                    <a:lstStyle/>
                    <a:p>
                      <a:pPr algn="ctr"/>
                      <a:r>
                        <a:rPr lang="es-MX" dirty="0" smtClean="0"/>
                        <a:t>90</a:t>
                      </a:r>
                      <a:endParaRPr lang="es-MX" dirty="0"/>
                    </a:p>
                  </a:txBody>
                  <a:tcPr/>
                </a:tc>
                <a:tc>
                  <a:txBody>
                    <a:bodyPr/>
                    <a:lstStyle/>
                    <a:p>
                      <a:pPr algn="ctr"/>
                      <a:r>
                        <a:rPr lang="es-MX" dirty="0" smtClean="0"/>
                        <a:t>100</a:t>
                      </a:r>
                      <a:endParaRPr lang="es-MX" dirty="0"/>
                    </a:p>
                  </a:txBody>
                  <a:tcPr/>
                </a:tc>
                <a:tc>
                  <a:txBody>
                    <a:bodyPr/>
                    <a:lstStyle/>
                    <a:p>
                      <a:pPr algn="ctr"/>
                      <a:r>
                        <a:rPr lang="es-MX" dirty="0" smtClean="0"/>
                        <a:t>20</a:t>
                      </a:r>
                      <a:endParaRPr lang="es-MX" dirty="0"/>
                    </a:p>
                  </a:txBody>
                  <a:tcPr/>
                </a:tc>
                <a:tc>
                  <a:txBody>
                    <a:bodyPr/>
                    <a:lstStyle/>
                    <a:p>
                      <a:pPr algn="ctr"/>
                      <a:r>
                        <a:rPr lang="es-MX" dirty="0" smtClean="0"/>
                        <a:t>200</a:t>
                      </a:r>
                      <a:endParaRPr lang="es-MX" dirty="0"/>
                    </a:p>
                  </a:txBody>
                  <a:tcPr/>
                </a:tc>
                <a:tc>
                  <a:txBody>
                    <a:bodyPr/>
                    <a:lstStyle/>
                    <a:p>
                      <a:pPr algn="ctr"/>
                      <a:r>
                        <a:rPr lang="es-MX" dirty="0" smtClean="0"/>
                        <a:t>190</a:t>
                      </a:r>
                      <a:endParaRPr lang="es-MX" dirty="0"/>
                    </a:p>
                  </a:txBody>
                  <a:tcPr/>
                </a:tc>
              </a:tr>
              <a:tr h="370840">
                <a:tc>
                  <a:txBody>
                    <a:bodyPr/>
                    <a:lstStyle/>
                    <a:p>
                      <a:r>
                        <a:rPr lang="es-MX" dirty="0" smtClean="0"/>
                        <a:t>8.- Ser Santo</a:t>
                      </a:r>
                      <a:endParaRPr lang="es-MX" dirty="0"/>
                    </a:p>
                  </a:txBody>
                  <a:tcPr/>
                </a:tc>
                <a:tc>
                  <a:txBody>
                    <a:bodyPr/>
                    <a:lstStyle/>
                    <a:p>
                      <a:pPr algn="ctr"/>
                      <a:r>
                        <a:rPr lang="es-MX" dirty="0" smtClean="0"/>
                        <a:t>5</a:t>
                      </a:r>
                      <a:endParaRPr lang="es-MX" dirty="0"/>
                    </a:p>
                  </a:txBody>
                  <a:tcPr/>
                </a:tc>
                <a:tc>
                  <a:txBody>
                    <a:bodyPr/>
                    <a:lstStyle/>
                    <a:p>
                      <a:pPr algn="ctr"/>
                      <a:r>
                        <a:rPr lang="es-MX" dirty="0" smtClean="0"/>
                        <a:t>5</a:t>
                      </a:r>
                      <a:endParaRPr lang="es-MX" dirty="0"/>
                    </a:p>
                  </a:txBody>
                  <a:tcPr/>
                </a:tc>
                <a:tc>
                  <a:txBody>
                    <a:bodyPr/>
                    <a:lstStyle/>
                    <a:p>
                      <a:pPr algn="ctr"/>
                      <a:r>
                        <a:rPr lang="es-MX" dirty="0" smtClean="0"/>
                        <a:t>100</a:t>
                      </a:r>
                      <a:endParaRPr lang="es-MX" dirty="0"/>
                    </a:p>
                  </a:txBody>
                  <a:tcPr/>
                </a:tc>
                <a:tc>
                  <a:txBody>
                    <a:bodyPr/>
                    <a:lstStyle/>
                    <a:p>
                      <a:pPr algn="ctr"/>
                      <a:r>
                        <a:rPr lang="es-MX" dirty="0" smtClean="0"/>
                        <a:t>100</a:t>
                      </a:r>
                      <a:endParaRPr lang="es-MX" dirty="0"/>
                    </a:p>
                  </a:txBody>
                  <a:tcPr/>
                </a:tc>
                <a:tc>
                  <a:txBody>
                    <a:bodyPr/>
                    <a:lstStyle/>
                    <a:p>
                      <a:pPr algn="ctr"/>
                      <a:r>
                        <a:rPr lang="es-MX" dirty="0" smtClean="0"/>
                        <a:t>70</a:t>
                      </a:r>
                      <a:endParaRPr lang="es-MX" dirty="0"/>
                    </a:p>
                  </a:txBody>
                  <a:tcPr/>
                </a:tc>
                <a:tc>
                  <a:txBody>
                    <a:bodyPr/>
                    <a:lstStyle/>
                    <a:p>
                      <a:pPr algn="ctr"/>
                      <a:r>
                        <a:rPr lang="es-MX" dirty="0" smtClean="0"/>
                        <a:t>100</a:t>
                      </a:r>
                      <a:endParaRPr lang="es-MX" dirty="0"/>
                    </a:p>
                  </a:txBody>
                  <a:tcPr/>
                </a:tc>
                <a:tc>
                  <a:txBody>
                    <a:bodyPr/>
                    <a:lstStyle/>
                    <a:p>
                      <a:pPr algn="ctr"/>
                      <a:r>
                        <a:rPr lang="es-MX" dirty="0" smtClean="0"/>
                        <a:t>10</a:t>
                      </a:r>
                      <a:endParaRPr lang="es-MX" dirty="0"/>
                    </a:p>
                  </a:txBody>
                  <a:tcPr/>
                </a:tc>
                <a:tc>
                  <a:txBody>
                    <a:bodyPr/>
                    <a:lstStyle/>
                    <a:p>
                      <a:pPr algn="ctr"/>
                      <a:r>
                        <a:rPr lang="es-MX" dirty="0" smtClean="0"/>
                        <a:t>200</a:t>
                      </a:r>
                      <a:endParaRPr lang="es-MX" dirty="0"/>
                    </a:p>
                  </a:txBody>
                  <a:tcPr/>
                </a:tc>
                <a:tc>
                  <a:txBody>
                    <a:bodyPr/>
                    <a:lstStyle/>
                    <a:p>
                      <a:pPr algn="ctr"/>
                      <a:r>
                        <a:rPr lang="es-MX" dirty="0" smtClean="0"/>
                        <a:t>170</a:t>
                      </a:r>
                      <a:endParaRPr lang="es-MX" dirty="0"/>
                    </a:p>
                  </a:txBody>
                  <a:tcPr/>
                </a:tc>
              </a:tr>
              <a:tr h="370840">
                <a:tc>
                  <a:txBody>
                    <a:bodyPr/>
                    <a:lstStyle/>
                    <a:p>
                      <a:r>
                        <a:rPr lang="es-MX" dirty="0" smtClean="0"/>
                        <a:t>9.- Decisión </a:t>
                      </a:r>
                      <a:r>
                        <a:rPr lang="es-MX" dirty="0" err="1" smtClean="0"/>
                        <a:t>Obj</a:t>
                      </a:r>
                      <a:r>
                        <a:rPr lang="es-MX" dirty="0" smtClean="0"/>
                        <a:t>.</a:t>
                      </a:r>
                      <a:endParaRPr lang="es-MX" dirty="0"/>
                    </a:p>
                  </a:txBody>
                  <a:tcPr/>
                </a:tc>
                <a:tc>
                  <a:txBody>
                    <a:bodyPr/>
                    <a:lstStyle/>
                    <a:p>
                      <a:pPr algn="ctr"/>
                      <a:r>
                        <a:rPr lang="es-MX" dirty="0" smtClean="0"/>
                        <a:t>10</a:t>
                      </a:r>
                      <a:endParaRPr lang="es-MX" dirty="0"/>
                    </a:p>
                  </a:txBody>
                  <a:tcPr/>
                </a:tc>
                <a:tc>
                  <a:txBody>
                    <a:bodyPr/>
                    <a:lstStyle/>
                    <a:p>
                      <a:pPr algn="ctr"/>
                      <a:r>
                        <a:rPr lang="es-MX" dirty="0" smtClean="0"/>
                        <a:t>25</a:t>
                      </a:r>
                      <a:endParaRPr lang="es-MX" dirty="0"/>
                    </a:p>
                  </a:txBody>
                  <a:tcPr/>
                </a:tc>
                <a:tc>
                  <a:txBody>
                    <a:bodyPr/>
                    <a:lstStyle/>
                    <a:p>
                      <a:pPr algn="ctr"/>
                      <a:r>
                        <a:rPr lang="es-MX" dirty="0" smtClean="0"/>
                        <a:t>60</a:t>
                      </a:r>
                      <a:endParaRPr lang="es-MX" dirty="0"/>
                    </a:p>
                  </a:txBody>
                  <a:tcPr/>
                </a:tc>
                <a:tc>
                  <a:txBody>
                    <a:bodyPr/>
                    <a:lstStyle/>
                    <a:p>
                      <a:pPr algn="ctr"/>
                      <a:r>
                        <a:rPr lang="es-MX" dirty="0" smtClean="0"/>
                        <a:t>40</a:t>
                      </a:r>
                      <a:endParaRPr lang="es-MX" dirty="0"/>
                    </a:p>
                  </a:txBody>
                  <a:tcPr/>
                </a:tc>
                <a:tc>
                  <a:txBody>
                    <a:bodyPr/>
                    <a:lstStyle/>
                    <a:p>
                      <a:pPr algn="ctr"/>
                      <a:r>
                        <a:rPr lang="es-MX" dirty="0" smtClean="0"/>
                        <a:t>70</a:t>
                      </a:r>
                      <a:endParaRPr lang="es-MX" dirty="0"/>
                    </a:p>
                  </a:txBody>
                  <a:tcPr/>
                </a:tc>
                <a:tc>
                  <a:txBody>
                    <a:bodyPr/>
                    <a:lstStyle/>
                    <a:p>
                      <a:pPr algn="ctr"/>
                      <a:r>
                        <a:rPr lang="es-MX" dirty="0" smtClean="0"/>
                        <a:t>50</a:t>
                      </a:r>
                      <a:endParaRPr lang="es-MX" dirty="0"/>
                    </a:p>
                  </a:txBody>
                  <a:tcPr/>
                </a:tc>
                <a:tc>
                  <a:txBody>
                    <a:bodyPr/>
                    <a:lstStyle/>
                    <a:p>
                      <a:pPr algn="ctr"/>
                      <a:r>
                        <a:rPr lang="es-MX" dirty="0" smtClean="0"/>
                        <a:t>35</a:t>
                      </a:r>
                      <a:endParaRPr lang="es-MX" dirty="0"/>
                    </a:p>
                  </a:txBody>
                  <a:tcPr/>
                </a:tc>
                <a:tc>
                  <a:txBody>
                    <a:bodyPr/>
                    <a:lstStyle/>
                    <a:p>
                      <a:pPr algn="ctr"/>
                      <a:r>
                        <a:rPr lang="es-MX" dirty="0" smtClean="0"/>
                        <a:t>100</a:t>
                      </a:r>
                      <a:endParaRPr lang="es-MX" dirty="0"/>
                    </a:p>
                  </a:txBody>
                  <a:tcPr/>
                </a:tc>
                <a:tc>
                  <a:txBody>
                    <a:bodyPr/>
                    <a:lstStyle/>
                    <a:p>
                      <a:pPr algn="ctr"/>
                      <a:r>
                        <a:rPr lang="es-MX" dirty="0" smtClean="0"/>
                        <a:t>120</a:t>
                      </a:r>
                      <a:endParaRPr lang="es-MX" dirty="0"/>
                    </a:p>
                  </a:txBody>
                  <a:tcPr/>
                </a:tc>
              </a:tr>
              <a:tr h="370840">
                <a:tc>
                  <a:txBody>
                    <a:bodyPr/>
                    <a:lstStyle/>
                    <a:p>
                      <a:r>
                        <a:rPr lang="es-MX" dirty="0" smtClean="0"/>
                        <a:t>10.- Decisión</a:t>
                      </a:r>
                      <a:r>
                        <a:rPr lang="es-MX" baseline="0" dirty="0" smtClean="0"/>
                        <a:t> Sub.</a:t>
                      </a:r>
                      <a:endParaRPr lang="es-MX" dirty="0"/>
                    </a:p>
                  </a:txBody>
                  <a:tcPr/>
                </a:tc>
                <a:tc>
                  <a:txBody>
                    <a:bodyPr/>
                    <a:lstStyle/>
                    <a:p>
                      <a:pPr algn="ctr"/>
                      <a:r>
                        <a:rPr lang="es-MX" dirty="0" smtClean="0"/>
                        <a:t>90</a:t>
                      </a:r>
                      <a:endParaRPr lang="es-MX" dirty="0"/>
                    </a:p>
                  </a:txBody>
                  <a:tcPr/>
                </a:tc>
                <a:tc>
                  <a:txBody>
                    <a:bodyPr/>
                    <a:lstStyle/>
                    <a:p>
                      <a:pPr algn="ctr"/>
                      <a:r>
                        <a:rPr lang="es-MX" dirty="0" smtClean="0"/>
                        <a:t>75</a:t>
                      </a:r>
                      <a:endParaRPr lang="es-MX" dirty="0"/>
                    </a:p>
                  </a:txBody>
                  <a:tcPr/>
                </a:tc>
                <a:tc>
                  <a:txBody>
                    <a:bodyPr/>
                    <a:lstStyle/>
                    <a:p>
                      <a:pPr algn="ctr"/>
                      <a:r>
                        <a:rPr lang="es-MX" dirty="0" smtClean="0"/>
                        <a:t>40</a:t>
                      </a:r>
                      <a:endParaRPr lang="es-MX" dirty="0"/>
                    </a:p>
                  </a:txBody>
                  <a:tcPr/>
                </a:tc>
                <a:tc>
                  <a:txBody>
                    <a:bodyPr/>
                    <a:lstStyle/>
                    <a:p>
                      <a:pPr algn="ctr"/>
                      <a:r>
                        <a:rPr lang="es-MX" dirty="0" smtClean="0"/>
                        <a:t>60</a:t>
                      </a:r>
                      <a:endParaRPr lang="es-MX" dirty="0"/>
                    </a:p>
                  </a:txBody>
                  <a:tcPr/>
                </a:tc>
                <a:tc>
                  <a:txBody>
                    <a:bodyPr/>
                    <a:lstStyle/>
                    <a:p>
                      <a:pPr algn="ctr"/>
                      <a:r>
                        <a:rPr lang="es-MX" dirty="0" smtClean="0"/>
                        <a:t>30</a:t>
                      </a:r>
                      <a:endParaRPr lang="es-MX" dirty="0"/>
                    </a:p>
                  </a:txBody>
                  <a:tcPr/>
                </a:tc>
                <a:tc>
                  <a:txBody>
                    <a:bodyPr/>
                    <a:lstStyle/>
                    <a:p>
                      <a:pPr algn="ctr"/>
                      <a:r>
                        <a:rPr lang="es-MX" dirty="0" smtClean="0"/>
                        <a:t>50</a:t>
                      </a:r>
                      <a:endParaRPr lang="es-MX" dirty="0"/>
                    </a:p>
                  </a:txBody>
                  <a:tcPr/>
                </a:tc>
                <a:tc>
                  <a:txBody>
                    <a:bodyPr/>
                    <a:lstStyle/>
                    <a:p>
                      <a:pPr algn="ctr"/>
                      <a:r>
                        <a:rPr lang="es-MX" dirty="0" smtClean="0"/>
                        <a:t>165</a:t>
                      </a:r>
                      <a:endParaRPr lang="es-MX" dirty="0"/>
                    </a:p>
                  </a:txBody>
                  <a:tcPr/>
                </a:tc>
                <a:tc>
                  <a:txBody>
                    <a:bodyPr/>
                    <a:lstStyle/>
                    <a:p>
                      <a:pPr algn="ctr"/>
                      <a:r>
                        <a:rPr lang="es-MX" dirty="0" smtClean="0"/>
                        <a:t>100</a:t>
                      </a:r>
                      <a:endParaRPr lang="es-MX" dirty="0"/>
                    </a:p>
                  </a:txBody>
                  <a:tcPr/>
                </a:tc>
                <a:tc>
                  <a:txBody>
                    <a:bodyPr/>
                    <a:lstStyle/>
                    <a:p>
                      <a:pPr algn="ctr"/>
                      <a:r>
                        <a:rPr lang="es-MX" dirty="0" smtClean="0"/>
                        <a:t>80</a:t>
                      </a:r>
                      <a:endParaRPr lang="es-MX" dirty="0"/>
                    </a:p>
                  </a:txBody>
                  <a:tcPr/>
                </a:tc>
              </a:tr>
              <a:tr h="370840">
                <a:tc>
                  <a:txBody>
                    <a:bodyPr/>
                    <a:lstStyle/>
                    <a:p>
                      <a:r>
                        <a:rPr lang="es-MX" dirty="0" smtClean="0"/>
                        <a:t>Promedio</a:t>
                      </a:r>
                      <a:endParaRPr lang="es-MX" dirty="0"/>
                    </a:p>
                  </a:txBody>
                  <a:tcPr/>
                </a:tc>
                <a:tc>
                  <a:txBody>
                    <a:bodyPr/>
                    <a:lstStyle/>
                    <a:p>
                      <a:pPr algn="ctr"/>
                      <a:r>
                        <a:rPr lang="es-MX" dirty="0" smtClean="0"/>
                        <a:t>23.5</a:t>
                      </a:r>
                      <a:endParaRPr lang="es-MX" dirty="0"/>
                    </a:p>
                  </a:txBody>
                  <a:tcPr/>
                </a:tc>
                <a:tc>
                  <a:txBody>
                    <a:bodyPr/>
                    <a:lstStyle/>
                    <a:p>
                      <a:pPr algn="ctr"/>
                      <a:r>
                        <a:rPr lang="es-MX" dirty="0" smtClean="0"/>
                        <a:t>21.2</a:t>
                      </a:r>
                      <a:endParaRPr lang="es-MX" dirty="0"/>
                    </a:p>
                  </a:txBody>
                  <a:tcPr/>
                </a:tc>
                <a:tc>
                  <a:txBody>
                    <a:bodyPr/>
                    <a:lstStyle/>
                    <a:p>
                      <a:pPr algn="ctr"/>
                      <a:r>
                        <a:rPr lang="es-MX" dirty="0" smtClean="0"/>
                        <a:t>81.5</a:t>
                      </a:r>
                      <a:endParaRPr lang="es-MX" dirty="0"/>
                    </a:p>
                  </a:txBody>
                  <a:tcPr/>
                </a:tc>
                <a:tc>
                  <a:txBody>
                    <a:bodyPr/>
                    <a:lstStyle/>
                    <a:p>
                      <a:pPr algn="ctr"/>
                      <a:r>
                        <a:rPr lang="es-MX" dirty="0" smtClean="0"/>
                        <a:t>82.5</a:t>
                      </a:r>
                      <a:endParaRPr lang="es-MX" dirty="0"/>
                    </a:p>
                  </a:txBody>
                  <a:tcPr/>
                </a:tc>
                <a:tc>
                  <a:txBody>
                    <a:bodyPr/>
                    <a:lstStyle/>
                    <a:p>
                      <a:pPr algn="ctr"/>
                      <a:r>
                        <a:rPr lang="es-MX" dirty="0" smtClean="0"/>
                        <a:t>67</a:t>
                      </a:r>
                      <a:endParaRPr lang="es-MX" dirty="0"/>
                    </a:p>
                  </a:txBody>
                  <a:tcPr/>
                </a:tc>
                <a:tc>
                  <a:txBody>
                    <a:bodyPr/>
                    <a:lstStyle/>
                    <a:p>
                      <a:pPr algn="ctr"/>
                      <a:r>
                        <a:rPr lang="es-MX" dirty="0" smtClean="0"/>
                        <a:t>82</a:t>
                      </a:r>
                      <a:endParaRPr lang="es-MX" dirty="0"/>
                    </a:p>
                  </a:txBody>
                  <a:tcPr/>
                </a:tc>
                <a:tc>
                  <a:txBody>
                    <a:bodyPr/>
                    <a:lstStyle/>
                    <a:p>
                      <a:pPr algn="ctr"/>
                      <a:r>
                        <a:rPr lang="es-MX" dirty="0" smtClean="0"/>
                        <a:t>45</a:t>
                      </a:r>
                      <a:endParaRPr lang="es-MX" dirty="0"/>
                    </a:p>
                  </a:txBody>
                  <a:tcPr/>
                </a:tc>
                <a:tc>
                  <a:txBody>
                    <a:bodyPr/>
                    <a:lstStyle/>
                    <a:p>
                      <a:pPr algn="ctr"/>
                      <a:r>
                        <a:rPr lang="es-MX" dirty="0" smtClean="0"/>
                        <a:t>164</a:t>
                      </a:r>
                      <a:endParaRPr lang="es-MX" dirty="0"/>
                    </a:p>
                  </a:txBody>
                  <a:tcPr/>
                </a:tc>
                <a:tc>
                  <a:txBody>
                    <a:bodyPr/>
                    <a:lstStyle/>
                    <a:p>
                      <a:pPr algn="ctr"/>
                      <a:r>
                        <a:rPr lang="es-MX" dirty="0" smtClean="0"/>
                        <a:t>149</a:t>
                      </a:r>
                      <a:endParaRPr lang="es-MX" dirty="0"/>
                    </a:p>
                  </a:txBody>
                  <a:tcPr/>
                </a:tc>
              </a:tr>
              <a:tr h="370840">
                <a:tc>
                  <a:txBody>
                    <a:bodyPr/>
                    <a:lstStyle/>
                    <a:p>
                      <a:r>
                        <a:rPr lang="es-MX" dirty="0" smtClean="0"/>
                        <a:t>Felicidad</a:t>
                      </a:r>
                      <a:endParaRPr lang="es-MX" dirty="0"/>
                    </a:p>
                  </a:txBody>
                  <a:tcPr/>
                </a:tc>
                <a:tc>
                  <a:txBody>
                    <a:bodyPr/>
                    <a:lstStyle/>
                    <a:p>
                      <a:pPr algn="ctr"/>
                      <a:r>
                        <a:rPr lang="es-MX" dirty="0" smtClean="0"/>
                        <a:t>10</a:t>
                      </a:r>
                      <a:endParaRPr lang="es-MX" dirty="0"/>
                    </a:p>
                  </a:txBody>
                  <a:tcPr/>
                </a:tc>
                <a:tc>
                  <a:txBody>
                    <a:bodyPr/>
                    <a:lstStyle/>
                    <a:p>
                      <a:pPr algn="ctr"/>
                      <a:r>
                        <a:rPr lang="es-MX" dirty="0" smtClean="0"/>
                        <a:t>13</a:t>
                      </a:r>
                      <a:endParaRPr lang="es-MX" dirty="0"/>
                    </a:p>
                  </a:txBody>
                  <a:tcPr/>
                </a:tc>
                <a:tc>
                  <a:txBody>
                    <a:bodyPr/>
                    <a:lstStyle/>
                    <a:p>
                      <a:pPr algn="ctr"/>
                      <a:r>
                        <a:rPr lang="es-MX" dirty="0" smtClean="0"/>
                        <a:t>78</a:t>
                      </a:r>
                      <a:endParaRPr lang="es-MX" dirty="0"/>
                    </a:p>
                  </a:txBody>
                  <a:tcPr/>
                </a:tc>
                <a:tc>
                  <a:txBody>
                    <a:bodyPr/>
                    <a:lstStyle/>
                    <a:p>
                      <a:pPr algn="ctr"/>
                      <a:r>
                        <a:rPr lang="es-MX" dirty="0" smtClean="0"/>
                        <a:t>76</a:t>
                      </a:r>
                      <a:endParaRPr lang="es-MX" dirty="0"/>
                    </a:p>
                  </a:txBody>
                  <a:tcPr/>
                </a:tc>
                <a:tc>
                  <a:txBody>
                    <a:bodyPr/>
                    <a:lstStyle/>
                    <a:p>
                      <a:pPr algn="ctr"/>
                      <a:r>
                        <a:rPr lang="es-MX" dirty="0" smtClean="0"/>
                        <a:t>64</a:t>
                      </a:r>
                      <a:endParaRPr lang="es-MX" dirty="0"/>
                    </a:p>
                  </a:txBody>
                  <a:tcPr/>
                </a:tc>
                <a:tc>
                  <a:txBody>
                    <a:bodyPr/>
                    <a:lstStyle/>
                    <a:p>
                      <a:pPr algn="ctr"/>
                      <a:r>
                        <a:rPr lang="es-MX" dirty="0" smtClean="0"/>
                        <a:t>79</a:t>
                      </a:r>
                      <a:endParaRPr lang="es-MX" dirty="0"/>
                    </a:p>
                  </a:txBody>
                  <a:tcPr/>
                </a:tc>
                <a:tc>
                  <a:txBody>
                    <a:bodyPr/>
                    <a:lstStyle/>
                    <a:p>
                      <a:pPr algn="ctr"/>
                      <a:r>
                        <a:rPr lang="es-MX" dirty="0" smtClean="0"/>
                        <a:t>23</a:t>
                      </a:r>
                      <a:endParaRPr lang="es-MX" dirty="0"/>
                    </a:p>
                  </a:txBody>
                  <a:tcPr/>
                </a:tc>
                <a:tc>
                  <a:txBody>
                    <a:bodyPr/>
                    <a:lstStyle/>
                    <a:p>
                      <a:pPr algn="ctr"/>
                      <a:r>
                        <a:rPr lang="es-MX" dirty="0" smtClean="0"/>
                        <a:t>154</a:t>
                      </a:r>
                      <a:endParaRPr lang="es-MX" dirty="0"/>
                    </a:p>
                  </a:txBody>
                  <a:tcPr/>
                </a:tc>
                <a:tc>
                  <a:txBody>
                    <a:bodyPr/>
                    <a:lstStyle/>
                    <a:p>
                      <a:pPr algn="ctr"/>
                      <a:r>
                        <a:rPr lang="es-MX" dirty="0" smtClean="0"/>
                        <a:t>143</a:t>
                      </a:r>
                      <a:endParaRPr lang="es-MX" dirty="0"/>
                    </a:p>
                  </a:txBody>
                  <a:tcPr/>
                </a:tc>
              </a:tr>
              <a:tr h="370840">
                <a:tc>
                  <a:txBody>
                    <a:bodyPr/>
                    <a:lstStyle/>
                    <a:p>
                      <a:r>
                        <a:rPr lang="es-MX" dirty="0" smtClean="0"/>
                        <a:t>Uso Cap. </a:t>
                      </a:r>
                      <a:r>
                        <a:rPr lang="es-MX" dirty="0" err="1" smtClean="0"/>
                        <a:t>Cer</a:t>
                      </a:r>
                      <a:r>
                        <a:rPr lang="es-MX" dirty="0" smtClean="0"/>
                        <a:t>.</a:t>
                      </a:r>
                      <a:endParaRPr lang="es-MX" dirty="0"/>
                    </a:p>
                  </a:txBody>
                  <a:tcPr/>
                </a:tc>
                <a:tc>
                  <a:txBody>
                    <a:bodyPr/>
                    <a:lstStyle/>
                    <a:p>
                      <a:pPr algn="ctr"/>
                      <a:r>
                        <a:rPr lang="es-MX" dirty="0" smtClean="0"/>
                        <a:t>0.7</a:t>
                      </a:r>
                      <a:endParaRPr lang="es-MX" dirty="0"/>
                    </a:p>
                  </a:txBody>
                  <a:tcPr/>
                </a:tc>
                <a:tc>
                  <a:txBody>
                    <a:bodyPr/>
                    <a:lstStyle/>
                    <a:p>
                      <a:pPr algn="ctr"/>
                      <a:r>
                        <a:rPr lang="es-MX" dirty="0" smtClean="0"/>
                        <a:t>1.1</a:t>
                      </a:r>
                      <a:endParaRPr lang="es-MX" dirty="0"/>
                    </a:p>
                  </a:txBody>
                  <a:tcPr/>
                </a:tc>
                <a:tc>
                  <a:txBody>
                    <a:bodyPr/>
                    <a:lstStyle/>
                    <a:p>
                      <a:pPr algn="ctr"/>
                      <a:r>
                        <a:rPr lang="es-MX" dirty="0" smtClean="0"/>
                        <a:t>14.4</a:t>
                      </a:r>
                      <a:endParaRPr lang="es-MX" dirty="0"/>
                    </a:p>
                  </a:txBody>
                  <a:tcPr/>
                </a:tc>
                <a:tc>
                  <a:txBody>
                    <a:bodyPr/>
                    <a:lstStyle/>
                    <a:p>
                      <a:pPr algn="ctr"/>
                      <a:r>
                        <a:rPr lang="es-MX" dirty="0" smtClean="0"/>
                        <a:t>13.9</a:t>
                      </a:r>
                      <a:endParaRPr lang="es-MX" dirty="0"/>
                    </a:p>
                  </a:txBody>
                  <a:tcPr/>
                </a:tc>
                <a:tc>
                  <a:txBody>
                    <a:bodyPr/>
                    <a:lstStyle/>
                    <a:p>
                      <a:pPr algn="ctr"/>
                      <a:r>
                        <a:rPr lang="es-MX" dirty="0" smtClean="0"/>
                        <a:t>9.5</a:t>
                      </a:r>
                      <a:endParaRPr lang="es-MX" dirty="0"/>
                    </a:p>
                  </a:txBody>
                  <a:tcPr/>
                </a:tc>
                <a:tc>
                  <a:txBody>
                    <a:bodyPr/>
                    <a:lstStyle/>
                    <a:p>
                      <a:pPr algn="ctr"/>
                      <a:r>
                        <a:rPr lang="es-MX" dirty="0" smtClean="0"/>
                        <a:t>13.4</a:t>
                      </a:r>
                      <a:endParaRPr lang="es-MX" dirty="0"/>
                    </a:p>
                  </a:txBody>
                  <a:tcPr/>
                </a:tc>
                <a:tc>
                  <a:txBody>
                    <a:bodyPr/>
                    <a:lstStyle/>
                    <a:p>
                      <a:pPr algn="ctr"/>
                      <a:r>
                        <a:rPr lang="es-MX" dirty="0" smtClean="0"/>
                        <a:t>2</a:t>
                      </a:r>
                      <a:endParaRPr lang="es-MX" dirty="0"/>
                    </a:p>
                  </a:txBody>
                  <a:tcPr/>
                </a:tc>
                <a:tc>
                  <a:txBody>
                    <a:bodyPr/>
                    <a:lstStyle/>
                    <a:p>
                      <a:pPr algn="ctr"/>
                      <a:r>
                        <a:rPr lang="es-MX" dirty="0" smtClean="0"/>
                        <a:t>28</a:t>
                      </a:r>
                      <a:endParaRPr lang="es-MX" dirty="0"/>
                    </a:p>
                  </a:txBody>
                  <a:tcPr/>
                </a:tc>
                <a:tc>
                  <a:txBody>
                    <a:bodyPr/>
                    <a:lstStyle/>
                    <a:p>
                      <a:pPr algn="ctr"/>
                      <a:r>
                        <a:rPr lang="es-MX" dirty="0" smtClean="0"/>
                        <a:t>23</a:t>
                      </a:r>
                      <a:endParaRPr lang="es-MX" dirty="0"/>
                    </a:p>
                  </a:txBody>
                  <a:tcPr/>
                </a:tc>
              </a:tr>
            </a:tbl>
          </a:graphicData>
        </a:graphic>
      </p:graphicFrame>
    </p:spTree>
    <p:extLst>
      <p:ext uri="{BB962C8B-B14F-4D97-AF65-F5344CB8AC3E}">
        <p14:creationId xmlns:p14="http://schemas.microsoft.com/office/powerpoint/2010/main" val="14010947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7"/>
            <a:ext cx="8003232" cy="3024336"/>
          </a:xfrm>
        </p:spPr>
        <p:txBody>
          <a:bodyPr anchor="t">
            <a:normAutofit/>
          </a:bodyPr>
          <a:lstStyle/>
          <a:p>
            <a:pPr marL="0" indent="0" algn="just">
              <a:buClr>
                <a:srgbClr val="760519"/>
              </a:buClr>
              <a:buNone/>
            </a:pPr>
            <a:r>
              <a:rPr lang="es-MX" sz="2000" dirty="0">
                <a:solidFill>
                  <a:schemeClr val="tx1">
                    <a:lumMod val="65000"/>
                    <a:lumOff val="35000"/>
                  </a:schemeClr>
                </a:solidFill>
              </a:rPr>
              <a:t>El modelo para evaluar la felicidad es el siguiente:</a:t>
            </a:r>
            <a:endParaRPr lang="es-MX" sz="2000" dirty="0" smtClean="0">
              <a:solidFill>
                <a:schemeClr val="tx1">
                  <a:lumMod val="65000"/>
                  <a:lumOff val="35000"/>
                </a:schemeClr>
              </a:solidFill>
            </a:endParaRPr>
          </a:p>
          <a:p>
            <a:pPr marL="0" indent="0">
              <a:buClr>
                <a:srgbClr val="760519"/>
              </a:buClr>
              <a:buNone/>
            </a:pPr>
            <a:endParaRPr lang="es-MX" sz="2000" dirty="0" smtClean="0">
              <a:solidFill>
                <a:schemeClr val="tx1">
                  <a:lumMod val="65000"/>
                  <a:lumOff val="35000"/>
                </a:schemeClr>
              </a:solidFill>
            </a:endParaRPr>
          </a:p>
          <a:p>
            <a:pPr marL="0" indent="0">
              <a:buClr>
                <a:srgbClr val="760519"/>
              </a:buClr>
              <a:buNone/>
            </a:pPr>
            <a:r>
              <a:rPr lang="es-MX" sz="2000" dirty="0" smtClean="0">
                <a:solidFill>
                  <a:schemeClr val="tx1">
                    <a:lumMod val="65000"/>
                    <a:lumOff val="35000"/>
                  </a:schemeClr>
                </a:solidFill>
              </a:rPr>
              <a:t>Felicidad </a:t>
            </a:r>
            <a:r>
              <a:rPr lang="es-MX" sz="2000" dirty="0">
                <a:solidFill>
                  <a:schemeClr val="tx1">
                    <a:lumMod val="65000"/>
                    <a:lumOff val="35000"/>
                  </a:schemeClr>
                </a:solidFill>
              </a:rPr>
              <a:t>= (Espíritu + Ser Perfecto + Ser Santo + Decisión Objetiva)/4</a:t>
            </a:r>
            <a:endParaRPr lang="es-MX" dirty="0">
              <a:solidFill>
                <a:schemeClr val="tx1">
                  <a:lumMod val="65000"/>
                  <a:lumOff val="35000"/>
                </a:schemeClr>
              </a:solidFill>
            </a:endParaRPr>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La felicidad</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3192316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s-MX" sz="2000" dirty="0">
                <a:solidFill>
                  <a:schemeClr val="tx1">
                    <a:lumMod val="65000"/>
                    <a:lumOff val="35000"/>
                  </a:schemeClr>
                </a:solidFill>
              </a:rPr>
              <a:t>La investigación permite la observación empírica sobre la felicidad y la propuesta de un modelo matemático para su evaluación</a:t>
            </a:r>
            <a:r>
              <a:rPr lang="es-MX" sz="2000" dirty="0" smtClean="0">
                <a:solidFill>
                  <a:schemeClr val="tx1">
                    <a:lumMod val="65000"/>
                    <a:lumOff val="35000"/>
                  </a:schemeClr>
                </a:solidFill>
              </a:rPr>
              <a:t>.</a:t>
            </a:r>
          </a:p>
          <a:p>
            <a:pPr algn="just">
              <a:spcBef>
                <a:spcPts val="600"/>
              </a:spcBef>
              <a:spcAft>
                <a:spcPts val="600"/>
              </a:spcAft>
              <a:buClr>
                <a:srgbClr val="760519"/>
              </a:buClr>
            </a:pPr>
            <a:r>
              <a:rPr lang="es-MX" sz="2000" dirty="0">
                <a:solidFill>
                  <a:schemeClr val="tx1">
                    <a:lumMod val="65000"/>
                    <a:lumOff val="35000"/>
                  </a:schemeClr>
                </a:solidFill>
              </a:rPr>
              <a:t>Los elementos de la ecuación indican que la propuesta de Carlos Llano sobre que el hombre se define por su espíritu, se valida con los tres primeros elementos de la ecuación</a:t>
            </a:r>
            <a:r>
              <a:rPr lang="es-MX" sz="2000" dirty="0" smtClean="0">
                <a:solidFill>
                  <a:schemeClr val="tx1">
                    <a:lumMod val="65000"/>
                    <a:lumOff val="35000"/>
                  </a:schemeClr>
                </a:solidFill>
              </a:rPr>
              <a:t>.</a:t>
            </a:r>
          </a:p>
          <a:p>
            <a:pPr algn="just">
              <a:spcBef>
                <a:spcPts val="600"/>
              </a:spcBef>
              <a:spcAft>
                <a:spcPts val="600"/>
              </a:spcAft>
              <a:buClr>
                <a:srgbClr val="760519"/>
              </a:buClr>
            </a:pPr>
            <a:r>
              <a:rPr lang="es-MX" sz="2000" dirty="0">
                <a:solidFill>
                  <a:schemeClr val="tx1">
                    <a:lumMod val="65000"/>
                    <a:lumOff val="35000"/>
                  </a:schemeClr>
                </a:solidFill>
              </a:rPr>
              <a:t>La decisión objetiva se orienta al uso de la inteligencia en la búsqueda de la verdad. Como contrapartida la decisión subjetiva se basa en el aspecto emocional de la persona, en sus sentimientos y pasiones</a:t>
            </a:r>
            <a:r>
              <a:rPr lang="es-MX" sz="2000" dirty="0" smtClean="0">
                <a:solidFill>
                  <a:schemeClr val="tx1">
                    <a:lumMod val="65000"/>
                    <a:lumOff val="35000"/>
                  </a:schemeClr>
                </a:solidFill>
              </a:rPr>
              <a:t>.</a:t>
            </a:r>
          </a:p>
          <a:p>
            <a:pPr algn="just">
              <a:spcBef>
                <a:spcPts val="600"/>
              </a:spcBef>
              <a:spcAft>
                <a:spcPts val="600"/>
              </a:spcAft>
              <a:buClr>
                <a:srgbClr val="760519"/>
              </a:buClr>
            </a:pPr>
            <a:r>
              <a:rPr lang="es-MX" sz="2000" dirty="0">
                <a:solidFill>
                  <a:schemeClr val="tx1">
                    <a:lumMod val="65000"/>
                    <a:lumOff val="35000"/>
                  </a:schemeClr>
                </a:solidFill>
              </a:rPr>
              <a:t>La evaluación la puede hacer la propia persona, pero puede complementarse solicitando la evaluación de personas que lo conocen a uno.</a:t>
            </a:r>
            <a:endParaRPr lang="es-MX" dirty="0">
              <a:solidFill>
                <a:schemeClr val="tx1">
                  <a:lumMod val="65000"/>
                  <a:lumOff val="35000"/>
                </a:schemeClr>
              </a:solidFill>
            </a:endParaRPr>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La felicidad se puede evaluar</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291935078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8003232" cy="5544616"/>
          </a:xfrm>
        </p:spPr>
        <p:txBody>
          <a:bodyPr anchor="t">
            <a:noAutofit/>
          </a:bodyPr>
          <a:lstStyle/>
          <a:p>
            <a:pPr algn="just">
              <a:spcBef>
                <a:spcPts val="600"/>
              </a:spcBef>
              <a:spcAft>
                <a:spcPts val="600"/>
              </a:spcAft>
              <a:buClr>
                <a:srgbClr val="760519"/>
              </a:buClr>
            </a:pPr>
            <a:r>
              <a:rPr lang="es-MX" sz="2000" dirty="0" smtClean="0">
                <a:solidFill>
                  <a:schemeClr val="tx1">
                    <a:lumMod val="65000"/>
                    <a:lumOff val="35000"/>
                  </a:schemeClr>
                </a:solidFill>
              </a:rPr>
              <a:t>El </a:t>
            </a:r>
            <a:r>
              <a:rPr lang="es-MX" sz="2000" dirty="0">
                <a:solidFill>
                  <a:schemeClr val="tx1">
                    <a:lumMod val="65000"/>
                    <a:lumOff val="35000"/>
                  </a:schemeClr>
                </a:solidFill>
              </a:rPr>
              <a:t>fundamento es la persona que cuando mejora tiene un impacto mejorando a los demás </a:t>
            </a:r>
            <a:r>
              <a:rPr lang="es-MX" sz="2000" dirty="0" err="1">
                <a:solidFill>
                  <a:schemeClr val="tx1">
                    <a:lumMod val="65000"/>
                    <a:lumOff val="35000"/>
                  </a:schemeClr>
                </a:solidFill>
              </a:rPr>
              <a:t>y.si</a:t>
            </a:r>
            <a:r>
              <a:rPr lang="es-MX" sz="2000" dirty="0">
                <a:solidFill>
                  <a:schemeClr val="tx1">
                    <a:lumMod val="65000"/>
                    <a:lumOff val="35000"/>
                  </a:schemeClr>
                </a:solidFill>
              </a:rPr>
              <a:t> la persona mejora el mundo mejora</a:t>
            </a:r>
            <a:r>
              <a:rPr lang="es-MX" sz="2000" dirty="0" smtClean="0">
                <a:solidFill>
                  <a:schemeClr val="tx1">
                    <a:lumMod val="65000"/>
                    <a:lumOff val="35000"/>
                  </a:schemeClr>
                </a:solidFill>
              </a:rPr>
              <a:t>.</a:t>
            </a:r>
          </a:p>
          <a:p>
            <a:pPr algn="just">
              <a:spcBef>
                <a:spcPts val="600"/>
              </a:spcBef>
              <a:spcAft>
                <a:spcPts val="600"/>
              </a:spcAft>
              <a:buClr>
                <a:srgbClr val="760519"/>
              </a:buClr>
            </a:pPr>
            <a:r>
              <a:rPr lang="es-MX" sz="2000" dirty="0">
                <a:solidFill>
                  <a:schemeClr val="tx1">
                    <a:lumMod val="65000"/>
                    <a:lumOff val="35000"/>
                  </a:schemeClr>
                </a:solidFill>
              </a:rPr>
              <a:t>Por lo tanto, la persona emprendedora del siglo XXI es el secreto para el proyecto: Queremos vivir en un mundo con calidad de vida digna para todos</a:t>
            </a:r>
            <a:r>
              <a:rPr lang="es-MX" sz="2000" dirty="0" smtClean="0">
                <a:solidFill>
                  <a:schemeClr val="tx1">
                    <a:lumMod val="65000"/>
                    <a:lumOff val="35000"/>
                  </a:schemeClr>
                </a:solidFill>
              </a:rPr>
              <a:t>.</a:t>
            </a:r>
          </a:p>
          <a:p>
            <a:pPr algn="just">
              <a:spcBef>
                <a:spcPts val="600"/>
              </a:spcBef>
              <a:spcAft>
                <a:spcPts val="600"/>
              </a:spcAft>
              <a:buClr>
                <a:srgbClr val="760519"/>
              </a:buClr>
            </a:pPr>
            <a:r>
              <a:rPr lang="es-MX" sz="2000" dirty="0">
                <a:solidFill>
                  <a:schemeClr val="tx1">
                    <a:lumMod val="65000"/>
                    <a:lumOff val="35000"/>
                  </a:schemeClr>
                </a:solidFill>
              </a:rPr>
              <a:t>La organización que tiene todos los elementos para lograrlo es la Fundación Consejo de Sabiduría, A.C. Es una empresa CERO corrupción que estudia y resuelve los retos y desafíos de la sociedad, a nivel mundial</a:t>
            </a:r>
            <a:r>
              <a:rPr lang="es-MX" sz="2000" dirty="0" smtClean="0">
                <a:solidFill>
                  <a:schemeClr val="tx1">
                    <a:lumMod val="65000"/>
                    <a:lumOff val="35000"/>
                  </a:schemeClr>
                </a:solidFill>
              </a:rPr>
              <a:t>.</a:t>
            </a:r>
          </a:p>
          <a:p>
            <a:pPr algn="just">
              <a:spcBef>
                <a:spcPts val="600"/>
              </a:spcBef>
              <a:spcAft>
                <a:spcPts val="600"/>
              </a:spcAft>
              <a:buClr>
                <a:srgbClr val="760519"/>
              </a:buClr>
            </a:pPr>
            <a:r>
              <a:rPr lang="es-MX" sz="2000" dirty="0">
                <a:solidFill>
                  <a:schemeClr val="tx1">
                    <a:lumMod val="65000"/>
                    <a:lumOff val="35000"/>
                  </a:schemeClr>
                </a:solidFill>
              </a:rPr>
              <a:t>Un pilar es la empresa </a:t>
            </a:r>
            <a:r>
              <a:rPr lang="es-MX" sz="2000" dirty="0" err="1">
                <a:solidFill>
                  <a:schemeClr val="tx1">
                    <a:lumMod val="65000"/>
                    <a:lumOff val="35000"/>
                  </a:schemeClr>
                </a:solidFill>
              </a:rPr>
              <a:t>Bioener</a:t>
            </a:r>
            <a:r>
              <a:rPr lang="es-MX" sz="2000" dirty="0">
                <a:solidFill>
                  <a:schemeClr val="tx1">
                    <a:lumMod val="65000"/>
                    <a:lumOff val="35000"/>
                  </a:schemeClr>
                </a:solidFill>
              </a:rPr>
              <a:t>, organización CERO corrupción, dedicada a investigar la energía para beneficio del ser humano, desarrollando el nuevo paradigma: Si tus redes neuronales están bien, TODO está bien. Las redes neuronales las propuso Einstein, quien dijo: La mayor energía en el universo es la del amor y Dios es amor</a:t>
            </a:r>
            <a:r>
              <a:rPr lang="es-MX" sz="2000" dirty="0" smtClean="0">
                <a:solidFill>
                  <a:schemeClr val="tx1">
                    <a:lumMod val="65000"/>
                    <a:lumOff val="35000"/>
                  </a:schemeClr>
                </a:solidFill>
              </a:rPr>
              <a:t>.</a:t>
            </a:r>
          </a:p>
          <a:p>
            <a:pPr algn="just">
              <a:spcBef>
                <a:spcPts val="600"/>
              </a:spcBef>
              <a:spcAft>
                <a:spcPts val="600"/>
              </a:spcAft>
              <a:buClr>
                <a:srgbClr val="760519"/>
              </a:buClr>
            </a:pPr>
            <a:r>
              <a:rPr lang="es-MX" sz="2000" dirty="0">
                <a:solidFill>
                  <a:schemeClr val="tx1">
                    <a:lumMod val="65000"/>
                    <a:lumOff val="35000"/>
                  </a:schemeClr>
                </a:solidFill>
              </a:rPr>
              <a:t>Un hallazgo es que la causa de los malestares en espíritu, mente y cuerpo es el desequilibrio eléctrico de las redes neuronales. La Unidad de Investigación de </a:t>
            </a:r>
            <a:r>
              <a:rPr lang="es-MX" sz="2000" dirty="0" err="1">
                <a:solidFill>
                  <a:schemeClr val="tx1">
                    <a:lumMod val="65000"/>
                    <a:lumOff val="35000"/>
                  </a:schemeClr>
                </a:solidFill>
              </a:rPr>
              <a:t>Bioener</a:t>
            </a:r>
            <a:r>
              <a:rPr lang="es-MX" sz="2000" dirty="0">
                <a:solidFill>
                  <a:schemeClr val="tx1">
                    <a:lumMod val="65000"/>
                    <a:lumOff val="35000"/>
                  </a:schemeClr>
                </a:solidFill>
              </a:rPr>
              <a:t> corrige dichos desequilibrios eléctricos.</a:t>
            </a:r>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Conclusiones</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spTree>
    <p:extLst>
      <p:ext uri="{BB962C8B-B14F-4D97-AF65-F5344CB8AC3E}">
        <p14:creationId xmlns:p14="http://schemas.microsoft.com/office/powerpoint/2010/main" val="11653055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8003232" cy="5805264"/>
          </a:xfrm>
        </p:spPr>
        <p:txBody>
          <a:bodyPr anchor="t">
            <a:normAutofit/>
          </a:bodyPr>
          <a:lstStyle/>
          <a:p>
            <a:pPr algn="just">
              <a:spcBef>
                <a:spcPts val="600"/>
              </a:spcBef>
              <a:spcAft>
                <a:spcPts val="600"/>
              </a:spcAft>
              <a:buClr>
                <a:srgbClr val="760519"/>
              </a:buClr>
            </a:pPr>
            <a:r>
              <a:rPr lang="es-MX" sz="2000" dirty="0">
                <a:solidFill>
                  <a:schemeClr val="tx1">
                    <a:lumMod val="65000"/>
                    <a:lumOff val="35000"/>
                  </a:schemeClr>
                </a:solidFill>
              </a:rPr>
              <a:t>Otro pilar es la empresa Sistemas y Equipos, organización CERO corrupción, que está dedicada a los sistemas integrales de información, apoyados en plataformas de alta tecnología de información. Un ejemplo es la plataforma tecnológica de </a:t>
            </a:r>
            <a:r>
              <a:rPr lang="es-MX" sz="2000" dirty="0" err="1">
                <a:solidFill>
                  <a:schemeClr val="tx1">
                    <a:lumMod val="65000"/>
                    <a:lumOff val="35000"/>
                  </a:schemeClr>
                </a:solidFill>
              </a:rPr>
              <a:t>Bioener</a:t>
            </a:r>
            <a:r>
              <a:rPr lang="es-MX" sz="2000" dirty="0">
                <a:solidFill>
                  <a:schemeClr val="tx1">
                    <a:lumMod val="65000"/>
                    <a:lumOff val="35000"/>
                  </a:schemeClr>
                </a:solidFill>
              </a:rPr>
              <a:t>, con más de 26,000 personas con atención personal, en línea y tiempo real, con excelencia en el servicio. </a:t>
            </a:r>
            <a:endParaRPr lang="es-MX" sz="2000" dirty="0" smtClean="0">
              <a:solidFill>
                <a:schemeClr val="tx1">
                  <a:lumMod val="65000"/>
                  <a:lumOff val="35000"/>
                </a:schemeClr>
              </a:solidFill>
            </a:endParaRPr>
          </a:p>
          <a:p>
            <a:pPr algn="just">
              <a:spcBef>
                <a:spcPts val="600"/>
              </a:spcBef>
              <a:spcAft>
                <a:spcPts val="600"/>
              </a:spcAft>
              <a:buClr>
                <a:srgbClr val="760519"/>
              </a:buClr>
            </a:pPr>
            <a:r>
              <a:rPr lang="es-MX" sz="2000" dirty="0">
                <a:solidFill>
                  <a:schemeClr val="tx1">
                    <a:lumMod val="65000"/>
                    <a:lumOff val="35000"/>
                  </a:schemeClr>
                </a:solidFill>
              </a:rPr>
              <a:t>Estas plataformas de alta tecnología no tienen límite y permiten resolver los retos y desafíos a nivel mundial</a:t>
            </a:r>
            <a:r>
              <a:rPr lang="es-MX" sz="2000" dirty="0" smtClean="0">
                <a:solidFill>
                  <a:schemeClr val="tx1">
                    <a:lumMod val="65000"/>
                    <a:lumOff val="35000"/>
                  </a:schemeClr>
                </a:solidFill>
              </a:rPr>
              <a:t>.</a:t>
            </a:r>
          </a:p>
          <a:p>
            <a:pPr algn="just">
              <a:spcBef>
                <a:spcPts val="600"/>
              </a:spcBef>
              <a:spcAft>
                <a:spcPts val="600"/>
              </a:spcAft>
              <a:buClr>
                <a:srgbClr val="760519"/>
              </a:buClr>
            </a:pPr>
            <a:r>
              <a:rPr lang="es-MX" sz="2000" dirty="0">
                <a:solidFill>
                  <a:schemeClr val="tx1">
                    <a:lumMod val="65000"/>
                    <a:lumOff val="35000"/>
                  </a:schemeClr>
                </a:solidFill>
              </a:rPr>
              <a:t>La persona Voluntaria en Atención Personal, VAP, tiene un entrenamiento para cumplir su función, con la visión de buscar la felicidad del ser humano</a:t>
            </a:r>
            <a:r>
              <a:rPr lang="es-MX" sz="2000" dirty="0" smtClean="0">
                <a:solidFill>
                  <a:schemeClr val="tx1">
                    <a:lumMod val="65000"/>
                    <a:lumOff val="35000"/>
                  </a:schemeClr>
                </a:solidFill>
              </a:rPr>
              <a:t>.</a:t>
            </a:r>
          </a:p>
          <a:p>
            <a:pPr algn="just">
              <a:spcBef>
                <a:spcPts val="600"/>
              </a:spcBef>
              <a:spcAft>
                <a:spcPts val="600"/>
              </a:spcAft>
              <a:buClr>
                <a:srgbClr val="760519"/>
              </a:buClr>
            </a:pPr>
            <a:r>
              <a:rPr lang="es-MX" sz="2000" dirty="0">
                <a:solidFill>
                  <a:schemeClr val="tx1">
                    <a:lumMod val="65000"/>
                    <a:lumOff val="35000"/>
                  </a:schemeClr>
                </a:solidFill>
              </a:rPr>
              <a:t>El modelo matemático para evaluar la felicidad es resultado de nuestra investigación, siendo el modelo de la persona: Espíritu, Mente, Cuerpo, Orden mental, Naturaleza, Ser líder, Ser Perfecto, Ser Santo, Decisión objetiva, Decisión subjetiva</a:t>
            </a:r>
            <a:r>
              <a:rPr lang="es-MX" sz="2000" dirty="0" smtClean="0">
                <a:solidFill>
                  <a:schemeClr val="tx1">
                    <a:lumMod val="65000"/>
                    <a:lumOff val="35000"/>
                  </a:schemeClr>
                </a:solidFill>
              </a:rPr>
              <a:t>.</a:t>
            </a:r>
          </a:p>
          <a:p>
            <a:pPr>
              <a:spcBef>
                <a:spcPts val="600"/>
              </a:spcBef>
              <a:spcAft>
                <a:spcPts val="600"/>
              </a:spcAft>
              <a:buClr>
                <a:srgbClr val="760519"/>
              </a:buClr>
            </a:pPr>
            <a:r>
              <a:rPr lang="es-MX" sz="2000" dirty="0" smtClean="0">
                <a:solidFill>
                  <a:schemeClr val="tx1">
                    <a:lumMod val="65000"/>
                    <a:lumOff val="35000"/>
                  </a:schemeClr>
                </a:solidFill>
              </a:rPr>
              <a:t>La ecuación de la felicidad del ser humano es:</a:t>
            </a:r>
            <a:br>
              <a:rPr lang="es-MX" sz="2000" dirty="0" smtClean="0">
                <a:solidFill>
                  <a:schemeClr val="tx1">
                    <a:lumMod val="65000"/>
                    <a:lumOff val="35000"/>
                  </a:schemeClr>
                </a:solidFill>
              </a:rPr>
            </a:br>
            <a:r>
              <a:rPr lang="es-MX" sz="2000" dirty="0" smtClean="0">
                <a:solidFill>
                  <a:schemeClr val="tx1">
                    <a:lumMod val="65000"/>
                    <a:lumOff val="35000"/>
                  </a:schemeClr>
                </a:solidFill>
              </a:rPr>
              <a:t>Felicidad </a:t>
            </a:r>
            <a:r>
              <a:rPr lang="es-MX" sz="2000" dirty="0">
                <a:solidFill>
                  <a:schemeClr val="tx1">
                    <a:lumMod val="65000"/>
                    <a:lumOff val="35000"/>
                  </a:schemeClr>
                </a:solidFill>
              </a:rPr>
              <a:t>= (Espíritu + Ser Perfecto + Ser Santo + Decisión Objetiva)/4</a:t>
            </a:r>
            <a:endParaRPr lang="es-MX" dirty="0">
              <a:solidFill>
                <a:schemeClr val="tx1">
                  <a:lumMod val="65000"/>
                  <a:lumOff val="35000"/>
                </a:schemeClr>
              </a:solidFill>
            </a:endParaRPr>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Conclusiones</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spTree>
    <p:extLst>
      <p:ext uri="{BB962C8B-B14F-4D97-AF65-F5344CB8AC3E}">
        <p14:creationId xmlns:p14="http://schemas.microsoft.com/office/powerpoint/2010/main" val="31997140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s-MX" sz="2000" dirty="0">
                <a:solidFill>
                  <a:schemeClr val="tx1">
                    <a:lumMod val="65000"/>
                    <a:lumOff val="35000"/>
                  </a:schemeClr>
                </a:solidFill>
              </a:rPr>
              <a:t>La persona emprendedora del siglo XXI es el fundamento para el proyecto de lograr el mundo que queremos: Queremos vivir en un mundo con calidad de vida digna para todos</a:t>
            </a:r>
            <a:r>
              <a:rPr lang="es-MX" sz="2000" dirty="0" smtClean="0">
                <a:solidFill>
                  <a:schemeClr val="tx1">
                    <a:lumMod val="65000"/>
                    <a:lumOff val="35000"/>
                  </a:schemeClr>
                </a:solidFill>
              </a:rPr>
              <a:t>.</a:t>
            </a:r>
          </a:p>
          <a:p>
            <a:pPr algn="just">
              <a:spcBef>
                <a:spcPts val="600"/>
              </a:spcBef>
              <a:spcAft>
                <a:spcPts val="600"/>
              </a:spcAft>
              <a:buClr>
                <a:srgbClr val="760519"/>
              </a:buClr>
            </a:pPr>
            <a:r>
              <a:rPr lang="es-MX" sz="2000" dirty="0">
                <a:solidFill>
                  <a:schemeClr val="tx1">
                    <a:lumMod val="65000"/>
                    <a:lumOff val="35000"/>
                  </a:schemeClr>
                </a:solidFill>
              </a:rPr>
              <a:t>La Fundación Consejo de Sabiduría, A.C. es la organización que apoya la visión de la empresa del siglo XXI, que es lograr la felicidad del ser humano, desarrollando y armonizando el espíritu, la mente y el cuerpo. </a:t>
            </a:r>
            <a:endParaRPr lang="es-MX" sz="2000" dirty="0" smtClean="0">
              <a:solidFill>
                <a:schemeClr val="tx1">
                  <a:lumMod val="65000"/>
                  <a:lumOff val="35000"/>
                </a:schemeClr>
              </a:solidFill>
            </a:endParaRPr>
          </a:p>
          <a:p>
            <a:pPr algn="just">
              <a:spcBef>
                <a:spcPts val="600"/>
              </a:spcBef>
              <a:spcAft>
                <a:spcPts val="600"/>
              </a:spcAft>
              <a:buClr>
                <a:srgbClr val="760519"/>
              </a:buClr>
            </a:pPr>
            <a:r>
              <a:rPr lang="es-MX" sz="2000" dirty="0">
                <a:solidFill>
                  <a:schemeClr val="tx1">
                    <a:lumMod val="65000"/>
                    <a:lumOff val="35000"/>
                  </a:schemeClr>
                </a:solidFill>
              </a:rPr>
              <a:t>También, apoya la misión que consiste en considerar los retos de nuestra sociedad, darles una solución y ejecutar el plan para resolver dichos retos, ya que la empresa tiene la capacidad para enfrentar con éxito los retos considerados.</a:t>
            </a:r>
            <a:endParaRPr lang="es-MX" dirty="0">
              <a:solidFill>
                <a:schemeClr val="tx1">
                  <a:lumMod val="65000"/>
                  <a:lumOff val="35000"/>
                </a:schemeClr>
              </a:solidFill>
            </a:endParaRPr>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Introducción</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14604069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3" cstate="print">
            <a:extLst>
              <a:ext uri="{BEBA8EAE-BF5A-486C-A8C5-ECC9F3942E4B}">
                <a14:imgProps xmlns:a14="http://schemas.microsoft.com/office/drawing/2010/main">
                  <a14:imgLayer r:embed="rId4">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7"/>
            <a:ext cx="7355160" cy="432047"/>
          </a:xfrm>
        </p:spPr>
        <p:txBody>
          <a:bodyPr anchor="t">
            <a:normAutofit/>
          </a:bodyPr>
          <a:lstStyle/>
          <a:p>
            <a:pPr marL="0" indent="0">
              <a:spcBef>
                <a:spcPts val="600"/>
              </a:spcBef>
              <a:spcAft>
                <a:spcPts val="600"/>
              </a:spcAft>
              <a:buClr>
                <a:srgbClr val="760519"/>
              </a:buClr>
              <a:buNone/>
            </a:pPr>
            <a:r>
              <a:rPr lang="es-MX" sz="2000" dirty="0">
                <a:solidFill>
                  <a:schemeClr val="tx1">
                    <a:lumMod val="65000"/>
                    <a:lumOff val="35000"/>
                  </a:schemeClr>
                </a:solidFill>
              </a:rPr>
              <a:t>La lista de retos y desafíos, estudiados y resueltos son los siguientes:</a:t>
            </a:r>
            <a:endParaRPr lang="es-MX" dirty="0">
              <a:solidFill>
                <a:schemeClr val="tx1">
                  <a:lumMod val="65000"/>
                  <a:lumOff val="35000"/>
                </a:schemeClr>
              </a:solidFill>
            </a:endParaRPr>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Algunos retos y desafíos mundiales</a:t>
            </a:r>
            <a:endParaRPr lang="es-MX" dirty="0">
              <a:solidFill>
                <a:srgbClr val="760519"/>
              </a:solidFill>
              <a:latin typeface="Calibri Light" pitchFamily="34" charset="0"/>
            </a:endParaRPr>
          </a:p>
        </p:txBody>
      </p:sp>
      <p:pic>
        <p:nvPicPr>
          <p:cNvPr id="4" name="3 Imagen"/>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sp>
        <p:nvSpPr>
          <p:cNvPr id="7" name="2 Marcador de contenido"/>
          <p:cNvSpPr txBox="1">
            <a:spLocks/>
          </p:cNvSpPr>
          <p:nvPr/>
        </p:nvSpPr>
        <p:spPr>
          <a:xfrm>
            <a:off x="457200" y="1484784"/>
            <a:ext cx="7355160" cy="4176463"/>
          </a:xfrm>
          <a:prstGeom prst="rect">
            <a:avLst/>
          </a:prstGeom>
        </p:spPr>
        <p:txBody>
          <a:bodyPr vert="horz" lIns="91440" tIns="45720" rIns="91440" bIns="45720" numCol="2" rtlCol="0" anchor="t">
            <a:noAutofit/>
          </a:bodyPr>
          <a:lstStyle>
            <a:lvl1pPr marL="182880" indent="-182880" algn="l" defTabSz="914400" rtl="0" eaLnBrk="1" latinLnBrk="0" hangingPunct="1">
              <a:spcBef>
                <a:spcPct val="20000"/>
              </a:spcBef>
              <a:buClr>
                <a:schemeClr val="tx1">
                  <a:lumMod val="50000"/>
                  <a:lumOff val="50000"/>
                </a:schemeClr>
              </a:buClr>
              <a:buFont typeface="Wingdings" pitchFamily="2" charset="2"/>
              <a:buChar char="§"/>
              <a:defRPr sz="1800" kern="1200">
                <a:solidFill>
                  <a:schemeClr val="tx1">
                    <a:lumMod val="85000"/>
                  </a:schemeClr>
                </a:solidFill>
                <a:latin typeface="+mn-lt"/>
                <a:ea typeface="+mn-ea"/>
                <a:cs typeface="+mn-cs"/>
              </a:defRPr>
            </a:lvl1pPr>
            <a:lvl2pPr marL="41148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2pPr>
            <a:lvl3pPr marL="59436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3pPr>
            <a:lvl4pPr marL="77724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4pPr>
            <a:lvl5pPr marL="96012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5pPr>
            <a:lvl6pPr marL="114300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6pPr>
            <a:lvl7pPr marL="132588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7pPr>
            <a:lvl8pPr marL="150876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8pPr>
            <a:lvl9pPr marL="169164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9pPr>
          </a:lstStyle>
          <a:p>
            <a:pPr>
              <a:spcBef>
                <a:spcPts val="400"/>
              </a:spcBef>
              <a:spcAft>
                <a:spcPts val="400"/>
              </a:spcAft>
              <a:buClr>
                <a:srgbClr val="760519"/>
              </a:buClr>
            </a:pPr>
            <a:r>
              <a:rPr lang="es-MX" dirty="0" smtClean="0">
                <a:solidFill>
                  <a:schemeClr val="tx1">
                    <a:lumMod val="65000"/>
                    <a:lumOff val="35000"/>
                  </a:schemeClr>
                </a:solidFill>
              </a:rPr>
              <a:t>Empleo</a:t>
            </a:r>
          </a:p>
          <a:p>
            <a:pPr>
              <a:spcBef>
                <a:spcPts val="400"/>
              </a:spcBef>
              <a:spcAft>
                <a:spcPts val="400"/>
              </a:spcAft>
              <a:buClr>
                <a:srgbClr val="760519"/>
              </a:buClr>
            </a:pPr>
            <a:r>
              <a:rPr lang="es-MX" dirty="0" smtClean="0">
                <a:solidFill>
                  <a:schemeClr val="tx1">
                    <a:lumMod val="65000"/>
                    <a:lumOff val="35000"/>
                  </a:schemeClr>
                </a:solidFill>
              </a:rPr>
              <a:t>Salud integral</a:t>
            </a:r>
          </a:p>
          <a:p>
            <a:pPr>
              <a:spcBef>
                <a:spcPts val="400"/>
              </a:spcBef>
              <a:spcAft>
                <a:spcPts val="400"/>
              </a:spcAft>
              <a:buClr>
                <a:srgbClr val="760519"/>
              </a:buClr>
            </a:pPr>
            <a:r>
              <a:rPr lang="es-MX" dirty="0" smtClean="0">
                <a:solidFill>
                  <a:schemeClr val="tx1">
                    <a:lumMod val="65000"/>
                    <a:lumOff val="35000"/>
                  </a:schemeClr>
                </a:solidFill>
              </a:rPr>
              <a:t>Educación</a:t>
            </a:r>
          </a:p>
          <a:p>
            <a:pPr>
              <a:spcBef>
                <a:spcPts val="400"/>
              </a:spcBef>
              <a:spcAft>
                <a:spcPts val="400"/>
              </a:spcAft>
              <a:buClr>
                <a:srgbClr val="760519"/>
              </a:buClr>
            </a:pPr>
            <a:r>
              <a:rPr lang="es-MX" dirty="0" smtClean="0">
                <a:solidFill>
                  <a:schemeClr val="tx1">
                    <a:lumMod val="65000"/>
                    <a:lumOff val="35000"/>
                  </a:schemeClr>
                </a:solidFill>
              </a:rPr>
              <a:t>Corrupción</a:t>
            </a:r>
          </a:p>
          <a:p>
            <a:pPr>
              <a:spcBef>
                <a:spcPts val="400"/>
              </a:spcBef>
              <a:spcAft>
                <a:spcPts val="400"/>
              </a:spcAft>
              <a:buClr>
                <a:srgbClr val="760519"/>
              </a:buClr>
            </a:pPr>
            <a:r>
              <a:rPr lang="es-MX" dirty="0" smtClean="0">
                <a:solidFill>
                  <a:schemeClr val="tx1">
                    <a:lumMod val="65000"/>
                    <a:lumOff val="35000"/>
                  </a:schemeClr>
                </a:solidFill>
              </a:rPr>
              <a:t>Adicciones</a:t>
            </a:r>
          </a:p>
          <a:p>
            <a:pPr>
              <a:spcBef>
                <a:spcPts val="400"/>
              </a:spcBef>
              <a:spcAft>
                <a:spcPts val="400"/>
              </a:spcAft>
              <a:buClr>
                <a:srgbClr val="760519"/>
              </a:buClr>
            </a:pPr>
            <a:r>
              <a:rPr lang="es-MX" dirty="0" smtClean="0">
                <a:solidFill>
                  <a:schemeClr val="tx1">
                    <a:lumMod val="65000"/>
                    <a:lumOff val="35000"/>
                  </a:schemeClr>
                </a:solidFill>
              </a:rPr>
              <a:t>Niños sanos sin cáncer</a:t>
            </a:r>
          </a:p>
          <a:p>
            <a:pPr>
              <a:spcBef>
                <a:spcPts val="400"/>
              </a:spcBef>
              <a:spcAft>
                <a:spcPts val="400"/>
              </a:spcAft>
              <a:buClr>
                <a:srgbClr val="760519"/>
              </a:buClr>
            </a:pPr>
            <a:r>
              <a:rPr lang="es-MX" dirty="0" smtClean="0">
                <a:solidFill>
                  <a:schemeClr val="tx1">
                    <a:lumMod val="65000"/>
                    <a:lumOff val="35000"/>
                  </a:schemeClr>
                </a:solidFill>
              </a:rPr>
              <a:t>Desarrollo de la capacidad cerebral</a:t>
            </a:r>
          </a:p>
          <a:p>
            <a:pPr>
              <a:spcBef>
                <a:spcPts val="400"/>
              </a:spcBef>
              <a:spcAft>
                <a:spcPts val="400"/>
              </a:spcAft>
              <a:buClr>
                <a:srgbClr val="760519"/>
              </a:buClr>
            </a:pPr>
            <a:r>
              <a:rPr lang="es-MX" dirty="0" smtClean="0">
                <a:solidFill>
                  <a:schemeClr val="tx1">
                    <a:lumMod val="65000"/>
                    <a:lumOff val="35000"/>
                  </a:schemeClr>
                </a:solidFill>
              </a:rPr>
              <a:t>Proceso para formar líderes</a:t>
            </a:r>
          </a:p>
          <a:p>
            <a:pPr>
              <a:spcBef>
                <a:spcPts val="400"/>
              </a:spcBef>
              <a:spcAft>
                <a:spcPts val="400"/>
              </a:spcAft>
              <a:buClr>
                <a:srgbClr val="760519"/>
              </a:buClr>
            </a:pPr>
            <a:r>
              <a:rPr lang="es-MX" dirty="0" smtClean="0">
                <a:solidFill>
                  <a:schemeClr val="tx1">
                    <a:lumMod val="65000"/>
                    <a:lumOff val="35000"/>
                  </a:schemeClr>
                </a:solidFill>
              </a:rPr>
              <a:t>Trabajo en equipo de líderes</a:t>
            </a:r>
          </a:p>
          <a:p>
            <a:pPr>
              <a:spcBef>
                <a:spcPts val="400"/>
              </a:spcBef>
              <a:spcAft>
                <a:spcPts val="400"/>
              </a:spcAft>
              <a:buClr>
                <a:srgbClr val="760519"/>
              </a:buClr>
            </a:pPr>
            <a:r>
              <a:rPr lang="es-MX" dirty="0" smtClean="0">
                <a:solidFill>
                  <a:schemeClr val="tx1">
                    <a:lumMod val="65000"/>
                    <a:lumOff val="35000"/>
                  </a:schemeClr>
                </a:solidFill>
              </a:rPr>
              <a:t>Hambruna</a:t>
            </a:r>
          </a:p>
          <a:p>
            <a:pPr>
              <a:spcBef>
                <a:spcPts val="400"/>
              </a:spcBef>
              <a:spcAft>
                <a:spcPts val="400"/>
              </a:spcAft>
              <a:buClr>
                <a:srgbClr val="760519"/>
              </a:buClr>
            </a:pPr>
            <a:r>
              <a:rPr lang="es-MX" dirty="0" smtClean="0">
                <a:solidFill>
                  <a:schemeClr val="tx1">
                    <a:lumMod val="65000"/>
                    <a:lumOff val="35000"/>
                  </a:schemeClr>
                </a:solidFill>
              </a:rPr>
              <a:t>Seguridad</a:t>
            </a:r>
          </a:p>
          <a:p>
            <a:pPr>
              <a:spcBef>
                <a:spcPts val="400"/>
              </a:spcBef>
              <a:spcAft>
                <a:spcPts val="400"/>
              </a:spcAft>
              <a:buClr>
                <a:srgbClr val="760519"/>
              </a:buClr>
            </a:pPr>
            <a:r>
              <a:rPr lang="es-MX" dirty="0" smtClean="0">
                <a:solidFill>
                  <a:schemeClr val="tx1">
                    <a:lumMod val="65000"/>
                    <a:lumOff val="35000"/>
                  </a:schemeClr>
                </a:solidFill>
              </a:rPr>
              <a:t>Mente criminal</a:t>
            </a:r>
          </a:p>
          <a:p>
            <a:pPr>
              <a:spcBef>
                <a:spcPts val="400"/>
              </a:spcBef>
              <a:spcAft>
                <a:spcPts val="400"/>
              </a:spcAft>
              <a:buClr>
                <a:srgbClr val="760519"/>
              </a:buClr>
            </a:pPr>
            <a:r>
              <a:rPr lang="es-MX" dirty="0" smtClean="0">
                <a:solidFill>
                  <a:schemeClr val="tx1">
                    <a:lumMod val="65000"/>
                    <a:lumOff val="35000"/>
                  </a:schemeClr>
                </a:solidFill>
              </a:rPr>
              <a:t>Pobreza</a:t>
            </a:r>
          </a:p>
          <a:p>
            <a:pPr>
              <a:spcBef>
                <a:spcPts val="400"/>
              </a:spcBef>
              <a:spcAft>
                <a:spcPts val="400"/>
              </a:spcAft>
              <a:buClr>
                <a:srgbClr val="760519"/>
              </a:buClr>
            </a:pPr>
            <a:r>
              <a:rPr lang="es-MX" dirty="0" smtClean="0">
                <a:solidFill>
                  <a:schemeClr val="tx1">
                    <a:lumMod val="65000"/>
                    <a:lumOff val="35000"/>
                  </a:schemeClr>
                </a:solidFill>
              </a:rPr>
              <a:t>Cáncer</a:t>
            </a:r>
          </a:p>
          <a:p>
            <a:pPr>
              <a:spcBef>
                <a:spcPts val="400"/>
              </a:spcBef>
              <a:spcAft>
                <a:spcPts val="400"/>
              </a:spcAft>
              <a:buClr>
                <a:srgbClr val="760519"/>
              </a:buClr>
            </a:pPr>
            <a:r>
              <a:rPr lang="es-MX" dirty="0" smtClean="0">
                <a:solidFill>
                  <a:schemeClr val="tx1">
                    <a:lumMod val="65000"/>
                    <a:lumOff val="35000"/>
                  </a:schemeClr>
                </a:solidFill>
              </a:rPr>
              <a:t>Violencia: Robo, Asalto, Secuestro</a:t>
            </a:r>
          </a:p>
          <a:p>
            <a:pPr>
              <a:spcBef>
                <a:spcPts val="400"/>
              </a:spcBef>
              <a:spcAft>
                <a:spcPts val="400"/>
              </a:spcAft>
              <a:buClr>
                <a:srgbClr val="760519"/>
              </a:buClr>
            </a:pPr>
            <a:r>
              <a:rPr lang="es-MX" dirty="0" smtClean="0">
                <a:solidFill>
                  <a:schemeClr val="tx1">
                    <a:lumMod val="65000"/>
                    <a:lumOff val="35000"/>
                  </a:schemeClr>
                </a:solidFill>
              </a:rPr>
              <a:t>Persona sustentable</a:t>
            </a:r>
          </a:p>
          <a:p>
            <a:pPr>
              <a:spcBef>
                <a:spcPts val="400"/>
              </a:spcBef>
              <a:spcAft>
                <a:spcPts val="400"/>
              </a:spcAft>
              <a:buClr>
                <a:srgbClr val="760519"/>
              </a:buClr>
            </a:pPr>
            <a:r>
              <a:rPr lang="es-MX" dirty="0" smtClean="0">
                <a:solidFill>
                  <a:schemeClr val="tx1">
                    <a:lumMod val="65000"/>
                    <a:lumOff val="35000"/>
                  </a:schemeClr>
                </a:solidFill>
              </a:rPr>
              <a:t>Familia sustentable</a:t>
            </a:r>
          </a:p>
          <a:p>
            <a:pPr>
              <a:spcBef>
                <a:spcPts val="400"/>
              </a:spcBef>
              <a:spcAft>
                <a:spcPts val="400"/>
              </a:spcAft>
              <a:buClr>
                <a:srgbClr val="760519"/>
              </a:buClr>
            </a:pPr>
            <a:r>
              <a:rPr lang="es-MX" dirty="0" smtClean="0">
                <a:solidFill>
                  <a:schemeClr val="tx1">
                    <a:lumMod val="65000"/>
                    <a:lumOff val="35000"/>
                  </a:schemeClr>
                </a:solidFill>
              </a:rPr>
              <a:t>Empresa sustentable</a:t>
            </a:r>
          </a:p>
          <a:p>
            <a:pPr>
              <a:spcBef>
                <a:spcPts val="400"/>
              </a:spcBef>
              <a:spcAft>
                <a:spcPts val="400"/>
              </a:spcAft>
              <a:buClr>
                <a:srgbClr val="760519"/>
              </a:buClr>
            </a:pPr>
            <a:r>
              <a:rPr lang="es-MX" dirty="0" smtClean="0">
                <a:solidFill>
                  <a:schemeClr val="tx1">
                    <a:lumMod val="65000"/>
                    <a:lumOff val="35000"/>
                  </a:schemeClr>
                </a:solidFill>
              </a:rPr>
              <a:t>País sustentable</a:t>
            </a:r>
          </a:p>
          <a:p>
            <a:pPr>
              <a:spcBef>
                <a:spcPts val="400"/>
              </a:spcBef>
              <a:spcAft>
                <a:spcPts val="400"/>
              </a:spcAft>
              <a:buClr>
                <a:srgbClr val="760519"/>
              </a:buClr>
            </a:pPr>
            <a:r>
              <a:rPr lang="es-MX" dirty="0" smtClean="0">
                <a:solidFill>
                  <a:schemeClr val="tx1">
                    <a:lumMod val="65000"/>
                    <a:lumOff val="35000"/>
                  </a:schemeClr>
                </a:solidFill>
              </a:rPr>
              <a:t>Mundo sustentable</a:t>
            </a:r>
          </a:p>
          <a:p>
            <a:pPr>
              <a:spcBef>
                <a:spcPts val="400"/>
              </a:spcBef>
              <a:spcAft>
                <a:spcPts val="400"/>
              </a:spcAft>
              <a:buClr>
                <a:srgbClr val="760519"/>
              </a:buClr>
            </a:pPr>
            <a:r>
              <a:rPr lang="es-MX" dirty="0" smtClean="0">
                <a:solidFill>
                  <a:schemeClr val="tx1">
                    <a:lumMod val="65000"/>
                    <a:lumOff val="35000"/>
                  </a:schemeClr>
                </a:solidFill>
              </a:rPr>
              <a:t>Quiero ser una persona</a:t>
            </a:r>
            <a:br>
              <a:rPr lang="es-MX" dirty="0" smtClean="0">
                <a:solidFill>
                  <a:schemeClr val="tx1">
                    <a:lumMod val="65000"/>
                    <a:lumOff val="35000"/>
                  </a:schemeClr>
                </a:solidFill>
              </a:rPr>
            </a:br>
            <a:r>
              <a:rPr lang="es-MX" dirty="0" smtClean="0">
                <a:solidFill>
                  <a:schemeClr val="tx1">
                    <a:lumMod val="65000"/>
                    <a:lumOff val="35000"/>
                  </a:schemeClr>
                </a:solidFill>
              </a:rPr>
              <a:t>sustentable y competitiva.</a:t>
            </a:r>
            <a:endParaRPr lang="es-MX" sz="1600" dirty="0">
              <a:solidFill>
                <a:schemeClr val="tx1">
                  <a:lumMod val="65000"/>
                  <a:lumOff val="35000"/>
                </a:schemeClr>
              </a:solidFill>
            </a:endParaRPr>
          </a:p>
        </p:txBody>
      </p:sp>
      <p:sp>
        <p:nvSpPr>
          <p:cNvPr id="8" name="2 Marcador de contenido"/>
          <p:cNvSpPr txBox="1">
            <a:spLocks/>
          </p:cNvSpPr>
          <p:nvPr/>
        </p:nvSpPr>
        <p:spPr>
          <a:xfrm>
            <a:off x="457200" y="5805264"/>
            <a:ext cx="7715200" cy="792088"/>
          </a:xfrm>
          <a:prstGeom prst="rect">
            <a:avLst/>
          </a:prstGeom>
        </p:spPr>
        <p:txBody>
          <a:bodyPr vert="horz" lIns="91440" tIns="45720" rIns="91440" bIns="45720" rtlCol="0" anchor="t">
            <a:noAutofit/>
          </a:bodyPr>
          <a:lstStyle>
            <a:lvl1pPr marL="182880" indent="-182880" algn="l" defTabSz="914400" rtl="0" eaLnBrk="1" latinLnBrk="0" hangingPunct="1">
              <a:spcBef>
                <a:spcPct val="20000"/>
              </a:spcBef>
              <a:buClr>
                <a:schemeClr val="tx1">
                  <a:lumMod val="50000"/>
                  <a:lumOff val="50000"/>
                </a:schemeClr>
              </a:buClr>
              <a:buFont typeface="Wingdings" pitchFamily="2" charset="2"/>
              <a:buChar char="§"/>
              <a:defRPr sz="1800" kern="1200">
                <a:solidFill>
                  <a:schemeClr val="tx1">
                    <a:lumMod val="85000"/>
                  </a:schemeClr>
                </a:solidFill>
                <a:latin typeface="+mn-lt"/>
                <a:ea typeface="+mn-ea"/>
                <a:cs typeface="+mn-cs"/>
              </a:defRPr>
            </a:lvl1pPr>
            <a:lvl2pPr marL="41148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2pPr>
            <a:lvl3pPr marL="59436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3pPr>
            <a:lvl4pPr marL="77724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4pPr>
            <a:lvl5pPr marL="96012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5pPr>
            <a:lvl6pPr marL="114300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6pPr>
            <a:lvl7pPr marL="132588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7pPr>
            <a:lvl8pPr marL="150876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8pPr>
            <a:lvl9pPr marL="169164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9pPr>
          </a:lstStyle>
          <a:p>
            <a:pPr marL="0" indent="0">
              <a:spcBef>
                <a:spcPts val="600"/>
              </a:spcBef>
              <a:spcAft>
                <a:spcPts val="600"/>
              </a:spcAft>
              <a:buClr>
                <a:srgbClr val="760519"/>
              </a:buClr>
              <a:buNone/>
            </a:pPr>
            <a:r>
              <a:rPr lang="es-MX" dirty="0">
                <a:solidFill>
                  <a:schemeClr val="tx1">
                    <a:lumMod val="65000"/>
                    <a:lumOff val="35000"/>
                  </a:schemeClr>
                </a:solidFill>
              </a:rPr>
              <a:t>La información detallada está en </a:t>
            </a:r>
            <a:r>
              <a:rPr lang="es-MX" dirty="0" smtClean="0">
                <a:solidFill>
                  <a:srgbClr val="760519"/>
                </a:solidFill>
              </a:rPr>
              <a:t>www.bioener.com.mx</a:t>
            </a:r>
            <a:r>
              <a:rPr lang="es-MX" dirty="0" smtClean="0">
                <a:solidFill>
                  <a:schemeClr val="tx1">
                    <a:lumMod val="65000"/>
                    <a:lumOff val="35000"/>
                  </a:schemeClr>
                </a:solidFill>
              </a:rPr>
              <a:t> </a:t>
            </a:r>
            <a:r>
              <a:rPr lang="es-MX" dirty="0">
                <a:solidFill>
                  <a:schemeClr val="tx1">
                    <a:lumMod val="65000"/>
                    <a:lumOff val="35000"/>
                  </a:schemeClr>
                </a:solidFill>
              </a:rPr>
              <a:t>en la </a:t>
            </a:r>
            <a:r>
              <a:rPr lang="es-MX" dirty="0" smtClean="0">
                <a:solidFill>
                  <a:schemeClr val="tx1">
                    <a:lumMod val="65000"/>
                    <a:lumOff val="35000"/>
                  </a:schemeClr>
                </a:solidFill>
              </a:rPr>
              <a:t>pestaña </a:t>
            </a:r>
            <a:r>
              <a:rPr lang="es-MX" dirty="0">
                <a:solidFill>
                  <a:schemeClr val="tx1">
                    <a:lumMod val="65000"/>
                    <a:lumOff val="35000"/>
                  </a:schemeClr>
                </a:solidFill>
              </a:rPr>
              <a:t>Retos Empresa Siglo XXI. La organización que está orientada a lograr el planteamiento anterior es la Fundación Consejo de Sabiduría, A.C.</a:t>
            </a:r>
            <a:endParaRPr lang="es-MX" sz="1600" dirty="0">
              <a:solidFill>
                <a:schemeClr val="tx1">
                  <a:lumMod val="65000"/>
                  <a:lumOff val="35000"/>
                </a:schemeClr>
              </a:solidFill>
            </a:endParaRPr>
          </a:p>
        </p:txBody>
      </p:sp>
    </p:spTree>
    <p:extLst>
      <p:ext uri="{BB962C8B-B14F-4D97-AF65-F5344CB8AC3E}">
        <p14:creationId xmlns:p14="http://schemas.microsoft.com/office/powerpoint/2010/main" val="6405893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4680519"/>
          </a:xfrm>
        </p:spPr>
        <p:txBody>
          <a:bodyPr anchor="t">
            <a:normAutofit/>
          </a:bodyPr>
          <a:lstStyle/>
          <a:p>
            <a:pPr algn="just">
              <a:spcBef>
                <a:spcPts val="600"/>
              </a:spcBef>
              <a:spcAft>
                <a:spcPts val="600"/>
              </a:spcAft>
              <a:buClr>
                <a:srgbClr val="760519"/>
              </a:buClr>
            </a:pPr>
            <a:r>
              <a:rPr lang="es-MX" sz="2000" dirty="0">
                <a:solidFill>
                  <a:schemeClr val="tx1">
                    <a:lumMod val="65000"/>
                    <a:lumOff val="35000"/>
                  </a:schemeClr>
                </a:solidFill>
              </a:rPr>
              <a:t>La Fundación está orientada a la generación de nuevos paradigmas para resolver los retos y desafíos de la sociedad. </a:t>
            </a:r>
            <a:r>
              <a:rPr lang="es-MX" sz="2000" dirty="0" smtClean="0">
                <a:solidFill>
                  <a:schemeClr val="tx1">
                    <a:lumMod val="65000"/>
                    <a:lumOff val="35000"/>
                  </a:schemeClr>
                </a:solidFill>
              </a:rPr>
              <a:t> </a:t>
            </a:r>
          </a:p>
          <a:p>
            <a:pPr algn="just">
              <a:spcBef>
                <a:spcPts val="600"/>
              </a:spcBef>
              <a:spcAft>
                <a:spcPts val="600"/>
              </a:spcAft>
              <a:buClr>
                <a:srgbClr val="760519"/>
              </a:buClr>
            </a:pPr>
            <a:r>
              <a:rPr lang="es-MX" sz="2000" dirty="0">
                <a:solidFill>
                  <a:schemeClr val="tx1">
                    <a:lumMod val="65000"/>
                    <a:lumOff val="35000"/>
                  </a:schemeClr>
                </a:solidFill>
              </a:rPr>
              <a:t>La actividad principal es la investigación, ya que sólo el desarrollo de la capacidad intelectual del investigador permite generar los nuevos paradigmas y teorías que requiere la sociedad. </a:t>
            </a:r>
            <a:endParaRPr lang="es-MX" sz="2000" dirty="0" smtClean="0">
              <a:solidFill>
                <a:schemeClr val="tx1">
                  <a:lumMod val="65000"/>
                  <a:lumOff val="35000"/>
                </a:schemeClr>
              </a:solidFill>
            </a:endParaRPr>
          </a:p>
          <a:p>
            <a:pPr algn="just">
              <a:spcBef>
                <a:spcPts val="600"/>
              </a:spcBef>
              <a:spcAft>
                <a:spcPts val="600"/>
              </a:spcAft>
              <a:buClr>
                <a:srgbClr val="760519"/>
              </a:buClr>
            </a:pPr>
            <a:r>
              <a:rPr lang="es-MX" sz="2000" dirty="0">
                <a:solidFill>
                  <a:schemeClr val="tx1">
                    <a:lumMod val="65000"/>
                    <a:lumOff val="35000"/>
                  </a:schemeClr>
                </a:solidFill>
              </a:rPr>
              <a:t>Con este fin se ha desarrollado un innovador sistema de multinivel intelectual, aprovechando la teoría de las redes neuronales, con fundamento en la ciencia de Einstein</a:t>
            </a:r>
            <a:r>
              <a:rPr lang="es-MX" sz="2000" dirty="0" smtClean="0">
                <a:solidFill>
                  <a:schemeClr val="tx1">
                    <a:lumMod val="65000"/>
                    <a:lumOff val="35000"/>
                  </a:schemeClr>
                </a:solidFill>
              </a:rPr>
              <a:t>.</a:t>
            </a:r>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Fundación Consejo de Sabiduría, A.C.</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4635195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s-MX" sz="2000" dirty="0">
                <a:solidFill>
                  <a:schemeClr val="tx1">
                    <a:lumMod val="65000"/>
                    <a:lumOff val="35000"/>
                  </a:schemeClr>
                </a:solidFill>
              </a:rPr>
              <a:t>También, la actividad principal incluye fomentar el intercambio de ideas y experiencias entre las personas interesadas, así como ser portavoces de nuevos temas de investigación e ideas, que permitan generar nuevos paradigmas.</a:t>
            </a:r>
          </a:p>
          <a:p>
            <a:pPr>
              <a:spcBef>
                <a:spcPts val="600"/>
              </a:spcBef>
              <a:spcAft>
                <a:spcPts val="600"/>
              </a:spcAft>
              <a:buClr>
                <a:srgbClr val="760519"/>
              </a:buClr>
            </a:pPr>
            <a:r>
              <a:rPr lang="es-MX" sz="2000" dirty="0">
                <a:solidFill>
                  <a:schemeClr val="tx1">
                    <a:lumMod val="65000"/>
                    <a:lumOff val="35000"/>
                  </a:schemeClr>
                </a:solidFill>
              </a:rPr>
              <a:t>Tenemos solución a los retos de violencia, pobreza, empleo, educación, salud, etc</a:t>
            </a:r>
            <a:r>
              <a:rPr lang="es-MX" sz="2000" dirty="0" smtClean="0">
                <a:solidFill>
                  <a:schemeClr val="tx1">
                    <a:lumMod val="65000"/>
                    <a:lumOff val="35000"/>
                  </a:schemeClr>
                </a:solidFill>
              </a:rPr>
              <a:t>.</a:t>
            </a:r>
          </a:p>
          <a:p>
            <a:pPr>
              <a:spcBef>
                <a:spcPts val="600"/>
              </a:spcBef>
              <a:spcAft>
                <a:spcPts val="600"/>
              </a:spcAft>
              <a:buClr>
                <a:srgbClr val="760519"/>
              </a:buClr>
            </a:pPr>
            <a:r>
              <a:rPr lang="es-MX" sz="2000" b="1" dirty="0">
                <a:solidFill>
                  <a:schemeClr val="tx1">
                    <a:lumMod val="65000"/>
                    <a:lumOff val="35000"/>
                  </a:schemeClr>
                </a:solidFill>
              </a:rPr>
              <a:t>Somos una Empresa del siglo XXI, organización CERO corrupción</a:t>
            </a:r>
            <a:r>
              <a:rPr lang="es-MX" sz="2000" b="1" dirty="0" smtClean="0">
                <a:solidFill>
                  <a:schemeClr val="tx1">
                    <a:lumMod val="65000"/>
                    <a:lumOff val="35000"/>
                  </a:schemeClr>
                </a:solidFill>
              </a:rPr>
              <a:t>.</a:t>
            </a:r>
          </a:p>
          <a:p>
            <a:pPr algn="just">
              <a:spcBef>
                <a:spcPts val="600"/>
              </a:spcBef>
              <a:spcAft>
                <a:spcPts val="600"/>
              </a:spcAft>
              <a:buClr>
                <a:srgbClr val="760519"/>
              </a:buClr>
            </a:pPr>
            <a:r>
              <a:rPr lang="es-MX" sz="2000" dirty="0">
                <a:solidFill>
                  <a:schemeClr val="tx1">
                    <a:lumMod val="65000"/>
                    <a:lumOff val="35000"/>
                  </a:schemeClr>
                </a:solidFill>
              </a:rPr>
              <a:t>La Fundación apoya a otras empresas, una en energía y otra en tecnología de información, que también son Empresa del siglo XXI, organizaciones CERO corrupción, las cuales se presentan a continuación.</a:t>
            </a:r>
          </a:p>
          <a:p>
            <a:endParaRPr lang="es-MX" dirty="0"/>
          </a:p>
        </p:txBody>
      </p:sp>
      <p:sp>
        <p:nvSpPr>
          <p:cNvPr id="2" name="1 Título"/>
          <p:cNvSpPr>
            <a:spLocks noGrp="1"/>
          </p:cNvSpPr>
          <p:nvPr>
            <p:ph type="title"/>
          </p:nvPr>
        </p:nvSpPr>
        <p:spPr>
          <a:xfrm>
            <a:off x="395536" y="332656"/>
            <a:ext cx="7300664" cy="648072"/>
          </a:xfrm>
        </p:spPr>
        <p:txBody>
          <a:bodyPr/>
          <a:lstStyle/>
          <a:p>
            <a:pPr algn="l"/>
            <a:r>
              <a:rPr lang="es-MX" dirty="0">
                <a:solidFill>
                  <a:srgbClr val="760519"/>
                </a:solidFill>
                <a:latin typeface="Calibri Light" pitchFamily="34" charset="0"/>
              </a:rPr>
              <a:t>Fundación Consejo de Sabiduría, A.C.</a:t>
            </a: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40711488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544616"/>
          </a:xfrm>
        </p:spPr>
        <p:txBody>
          <a:bodyPr anchor="t">
            <a:normAutofit lnSpcReduction="10000"/>
          </a:bodyPr>
          <a:lstStyle/>
          <a:p>
            <a:pPr algn="just">
              <a:spcBef>
                <a:spcPts val="600"/>
              </a:spcBef>
              <a:spcAft>
                <a:spcPts val="600"/>
              </a:spcAft>
              <a:buClr>
                <a:srgbClr val="760519"/>
              </a:buClr>
            </a:pPr>
            <a:r>
              <a:rPr lang="es-MX" sz="2000" dirty="0">
                <a:solidFill>
                  <a:schemeClr val="tx1">
                    <a:lumMod val="65000"/>
                    <a:lumOff val="35000"/>
                  </a:schemeClr>
                </a:solidFill>
              </a:rPr>
              <a:t>Nuestro fin es investigar la energía para beneficio del ser humano, desarrollando el nuevo paradigma: Si tus redes neuronales están bien, TODO está bien.</a:t>
            </a:r>
            <a:r>
              <a:rPr lang="es-MX" sz="1900" dirty="0" smtClean="0">
                <a:solidFill>
                  <a:schemeClr val="tx1">
                    <a:lumMod val="65000"/>
                    <a:lumOff val="35000"/>
                  </a:schemeClr>
                </a:solidFill>
              </a:rPr>
              <a:t> </a:t>
            </a:r>
          </a:p>
          <a:p>
            <a:pPr algn="just">
              <a:spcBef>
                <a:spcPts val="600"/>
              </a:spcBef>
              <a:spcAft>
                <a:spcPts val="600"/>
              </a:spcAft>
              <a:buClr>
                <a:srgbClr val="760519"/>
              </a:buClr>
            </a:pPr>
            <a:r>
              <a:rPr lang="es-MX" sz="2000" dirty="0">
                <a:solidFill>
                  <a:schemeClr val="tx1">
                    <a:lumMod val="65000"/>
                    <a:lumOff val="35000"/>
                  </a:schemeClr>
                </a:solidFill>
              </a:rPr>
              <a:t>Las redes neuronales las propuso Einstein, quien dijo: La mayor energía en el universo es la del amor y Dios es amor. Esta red neuronal es la Red de Oración y anticipa el materialismo cerrado al espíritu</a:t>
            </a:r>
            <a:r>
              <a:rPr lang="es-MX" sz="2000" dirty="0" smtClean="0">
                <a:solidFill>
                  <a:schemeClr val="tx1">
                    <a:lumMod val="65000"/>
                    <a:lumOff val="35000"/>
                  </a:schemeClr>
                </a:solidFill>
              </a:rPr>
              <a:t>.</a:t>
            </a:r>
          </a:p>
          <a:p>
            <a:pPr algn="just">
              <a:spcBef>
                <a:spcPts val="600"/>
              </a:spcBef>
              <a:spcAft>
                <a:spcPts val="600"/>
              </a:spcAft>
              <a:buClr>
                <a:srgbClr val="760519"/>
              </a:buClr>
            </a:pPr>
            <a:r>
              <a:rPr lang="es-MX" sz="2000" dirty="0">
                <a:solidFill>
                  <a:schemeClr val="tx1">
                    <a:lumMod val="65000"/>
                    <a:lumOff val="35000"/>
                  </a:schemeClr>
                </a:solidFill>
              </a:rPr>
              <a:t>Por tanto, la causa de los malestares en espíritu, mente y cuerpo es el desequilibrio eléctrico de las redes neuronales</a:t>
            </a:r>
            <a:r>
              <a:rPr lang="es-MX" sz="2000" dirty="0" smtClean="0">
                <a:solidFill>
                  <a:schemeClr val="tx1">
                    <a:lumMod val="65000"/>
                    <a:lumOff val="35000"/>
                  </a:schemeClr>
                </a:solidFill>
              </a:rPr>
              <a:t>.</a:t>
            </a:r>
          </a:p>
          <a:p>
            <a:pPr algn="just">
              <a:spcBef>
                <a:spcPts val="600"/>
              </a:spcBef>
              <a:spcAft>
                <a:spcPts val="600"/>
              </a:spcAft>
              <a:buClr>
                <a:srgbClr val="760519"/>
              </a:buClr>
            </a:pPr>
            <a:r>
              <a:rPr lang="es-MX" sz="2000" dirty="0">
                <a:solidFill>
                  <a:schemeClr val="tx1">
                    <a:lumMod val="65000"/>
                    <a:lumOff val="35000"/>
                  </a:schemeClr>
                </a:solidFill>
              </a:rPr>
              <a:t>Por esta razón, algunos médicos pronostican que los ingenieros pueden curar a futuro. La explicación es que Einstein plantea que la red neuronal colectiva orientada a lograr una realidad la logra y enfatiza que no puede ser de otra manera. </a:t>
            </a:r>
            <a:endParaRPr lang="es-MX" sz="2000" dirty="0" smtClean="0">
              <a:solidFill>
                <a:schemeClr val="tx1">
                  <a:lumMod val="65000"/>
                  <a:lumOff val="35000"/>
                </a:schemeClr>
              </a:solidFill>
            </a:endParaRPr>
          </a:p>
          <a:p>
            <a:pPr algn="just">
              <a:spcBef>
                <a:spcPts val="600"/>
              </a:spcBef>
              <a:spcAft>
                <a:spcPts val="600"/>
              </a:spcAft>
              <a:buClr>
                <a:srgbClr val="760519"/>
              </a:buClr>
            </a:pPr>
            <a:r>
              <a:rPr lang="es-MX" sz="2000" dirty="0">
                <a:solidFill>
                  <a:schemeClr val="tx1">
                    <a:lumMod val="65000"/>
                    <a:lumOff val="35000"/>
                  </a:schemeClr>
                </a:solidFill>
              </a:rPr>
              <a:t>Esta es la Red Calidad de Vida, basada en la Ley de Oro: Haz a otro lo que quieras para ti</a:t>
            </a:r>
            <a:r>
              <a:rPr lang="es-MX" sz="2000" dirty="0" smtClean="0">
                <a:solidFill>
                  <a:schemeClr val="tx1">
                    <a:lumMod val="65000"/>
                    <a:lumOff val="35000"/>
                  </a:schemeClr>
                </a:solidFill>
              </a:rPr>
              <a:t>.</a:t>
            </a:r>
          </a:p>
          <a:p>
            <a:pPr>
              <a:spcBef>
                <a:spcPts val="600"/>
              </a:spcBef>
              <a:spcAft>
                <a:spcPts val="600"/>
              </a:spcAft>
              <a:buClr>
                <a:srgbClr val="760519"/>
              </a:buClr>
            </a:pPr>
            <a:r>
              <a:rPr lang="es-MX" b="1" dirty="0">
                <a:solidFill>
                  <a:schemeClr val="tx1">
                    <a:lumMod val="65000"/>
                    <a:lumOff val="35000"/>
                  </a:schemeClr>
                </a:solidFill>
              </a:rPr>
              <a:t>Somos una Empresa del siglo XXI, organización CERO corrupción.</a:t>
            </a:r>
            <a:endParaRPr lang="es-MX" dirty="0">
              <a:solidFill>
                <a:schemeClr val="tx1">
                  <a:lumMod val="65000"/>
                  <a:lumOff val="35000"/>
                </a:schemeClr>
              </a:solidFill>
            </a:endParaRPr>
          </a:p>
        </p:txBody>
      </p:sp>
      <p:sp>
        <p:nvSpPr>
          <p:cNvPr id="2" name="1 Título"/>
          <p:cNvSpPr>
            <a:spLocks noGrp="1"/>
          </p:cNvSpPr>
          <p:nvPr>
            <p:ph type="title"/>
          </p:nvPr>
        </p:nvSpPr>
        <p:spPr>
          <a:xfrm>
            <a:off x="395536" y="332656"/>
            <a:ext cx="7300664" cy="648072"/>
          </a:xfrm>
        </p:spPr>
        <p:txBody>
          <a:bodyPr/>
          <a:lstStyle/>
          <a:p>
            <a:pPr algn="l"/>
            <a:r>
              <a:rPr lang="es-MX" dirty="0" err="1" smtClean="0">
                <a:solidFill>
                  <a:srgbClr val="760519"/>
                </a:solidFill>
                <a:latin typeface="Calibri Light" pitchFamily="34" charset="0"/>
              </a:rPr>
              <a:t>Bioener</a:t>
            </a:r>
            <a:r>
              <a:rPr lang="es-MX" dirty="0" smtClean="0">
                <a:solidFill>
                  <a:srgbClr val="760519"/>
                </a:solidFill>
                <a:latin typeface="Calibri Light" pitchFamily="34" charset="0"/>
              </a:rPr>
              <a:t>, S. de R.L. de C.V.</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spTree>
    <p:extLst>
      <p:ext uri="{BB962C8B-B14F-4D97-AF65-F5344CB8AC3E}">
        <p14:creationId xmlns:p14="http://schemas.microsoft.com/office/powerpoint/2010/main" val="40297811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544616"/>
          </a:xfrm>
        </p:spPr>
        <p:txBody>
          <a:bodyPr anchor="t">
            <a:normAutofit fontScale="92500"/>
          </a:bodyPr>
          <a:lstStyle/>
          <a:p>
            <a:pPr algn="just">
              <a:spcBef>
                <a:spcPts val="600"/>
              </a:spcBef>
              <a:spcAft>
                <a:spcPts val="600"/>
              </a:spcAft>
              <a:buClr>
                <a:srgbClr val="760519"/>
              </a:buClr>
            </a:pPr>
            <a:r>
              <a:rPr lang="es-MX" sz="2000" dirty="0">
                <a:solidFill>
                  <a:schemeClr val="tx1">
                    <a:lumMod val="65000"/>
                    <a:lumOff val="35000"/>
                  </a:schemeClr>
                </a:solidFill>
              </a:rPr>
              <a:t>La visión de la empresa del siglo XXI es lograr la felicidad del ser humano, desarrollando y armonizando el espíritu, la mente y el cuerpo</a:t>
            </a:r>
            <a:r>
              <a:rPr lang="es-MX" sz="2000" dirty="0" smtClean="0">
                <a:solidFill>
                  <a:schemeClr val="tx1">
                    <a:lumMod val="65000"/>
                    <a:lumOff val="35000"/>
                  </a:schemeClr>
                </a:solidFill>
              </a:rPr>
              <a:t>.</a:t>
            </a:r>
          </a:p>
          <a:p>
            <a:pPr algn="just">
              <a:spcBef>
                <a:spcPts val="600"/>
              </a:spcBef>
              <a:spcAft>
                <a:spcPts val="600"/>
              </a:spcAft>
              <a:buClr>
                <a:srgbClr val="760519"/>
              </a:buClr>
            </a:pPr>
            <a:r>
              <a:rPr lang="es-MX" sz="2000" dirty="0">
                <a:solidFill>
                  <a:schemeClr val="tx1">
                    <a:lumMod val="65000"/>
                    <a:lumOff val="35000"/>
                  </a:schemeClr>
                </a:solidFill>
              </a:rPr>
              <a:t>La misión consiste en considerar los retos de nuestra sociedad, darles una solución y ejecutar el plan para resolver dichos retos, ya que la empresa tiene la capacidad para enfrentar con éxito los retos considerados</a:t>
            </a:r>
            <a:r>
              <a:rPr lang="es-MX" sz="2000" dirty="0" smtClean="0">
                <a:solidFill>
                  <a:schemeClr val="tx1">
                    <a:lumMod val="65000"/>
                    <a:lumOff val="35000"/>
                  </a:schemeClr>
                </a:solidFill>
              </a:rPr>
              <a:t>.</a:t>
            </a:r>
          </a:p>
          <a:p>
            <a:pPr algn="just">
              <a:spcBef>
                <a:spcPts val="600"/>
              </a:spcBef>
              <a:spcAft>
                <a:spcPts val="600"/>
              </a:spcAft>
              <a:buClr>
                <a:srgbClr val="760519"/>
              </a:buClr>
            </a:pPr>
            <a:r>
              <a:rPr lang="es-MX" sz="2000" dirty="0">
                <a:solidFill>
                  <a:schemeClr val="tx1">
                    <a:lumMod val="65000"/>
                    <a:lumOff val="35000"/>
                  </a:schemeClr>
                </a:solidFill>
              </a:rPr>
              <a:t>Somos una empresa cuyo propósito es contribuir al desarrollo empresarial y personal a través de sistemas integrales de información, apoyados en plataformas de alta tecnología de información</a:t>
            </a:r>
            <a:r>
              <a:rPr lang="es-MX" sz="2000" dirty="0" smtClean="0">
                <a:solidFill>
                  <a:schemeClr val="tx1">
                    <a:lumMod val="65000"/>
                    <a:lumOff val="35000"/>
                  </a:schemeClr>
                </a:solidFill>
              </a:rPr>
              <a:t>.</a:t>
            </a:r>
          </a:p>
          <a:p>
            <a:pPr algn="just">
              <a:spcBef>
                <a:spcPts val="600"/>
              </a:spcBef>
              <a:spcAft>
                <a:spcPts val="600"/>
              </a:spcAft>
              <a:buClr>
                <a:srgbClr val="760519"/>
              </a:buClr>
            </a:pPr>
            <a:r>
              <a:rPr lang="es-MX" sz="2000" dirty="0">
                <a:solidFill>
                  <a:schemeClr val="tx1">
                    <a:lumMod val="65000"/>
                    <a:lumOff val="35000"/>
                  </a:schemeClr>
                </a:solidFill>
              </a:rPr>
              <a:t>Los sistemas se diseñan traje a la medida y un ejemplo es la plataforma tecnológica de </a:t>
            </a:r>
            <a:r>
              <a:rPr lang="es-MX" sz="2000" dirty="0" err="1">
                <a:solidFill>
                  <a:schemeClr val="tx1">
                    <a:lumMod val="65000"/>
                    <a:lumOff val="35000"/>
                  </a:schemeClr>
                </a:solidFill>
              </a:rPr>
              <a:t>Bioener</a:t>
            </a:r>
            <a:r>
              <a:rPr lang="es-MX" sz="2000" dirty="0">
                <a:solidFill>
                  <a:schemeClr val="tx1">
                    <a:lumMod val="65000"/>
                    <a:lumOff val="35000"/>
                  </a:schemeClr>
                </a:solidFill>
              </a:rPr>
              <a:t>, con más de 26,000 personas con atención personal, en línea y tiempo real, con excelencia en el servicio. </a:t>
            </a:r>
            <a:endParaRPr lang="es-MX" sz="2000" dirty="0" smtClean="0">
              <a:solidFill>
                <a:schemeClr val="tx1">
                  <a:lumMod val="65000"/>
                  <a:lumOff val="35000"/>
                </a:schemeClr>
              </a:solidFill>
            </a:endParaRPr>
          </a:p>
          <a:p>
            <a:pPr algn="just">
              <a:spcBef>
                <a:spcPts val="600"/>
              </a:spcBef>
              <a:spcAft>
                <a:spcPts val="600"/>
              </a:spcAft>
              <a:buClr>
                <a:srgbClr val="760519"/>
              </a:buClr>
            </a:pPr>
            <a:r>
              <a:rPr lang="es-MX" sz="2000" dirty="0">
                <a:solidFill>
                  <a:schemeClr val="tx1">
                    <a:lumMod val="65000"/>
                    <a:lumOff val="35000"/>
                  </a:schemeClr>
                </a:solidFill>
              </a:rPr>
              <a:t>Estas plataformas de alta tecnología no tienen límite y permiten resolver los retos a nivel mundial</a:t>
            </a:r>
            <a:r>
              <a:rPr lang="es-MX" sz="2000" dirty="0" smtClean="0">
                <a:solidFill>
                  <a:schemeClr val="tx1">
                    <a:lumMod val="65000"/>
                    <a:lumOff val="35000"/>
                  </a:schemeClr>
                </a:solidFill>
              </a:rPr>
              <a:t>.</a:t>
            </a:r>
          </a:p>
          <a:p>
            <a:pPr algn="just">
              <a:spcBef>
                <a:spcPts val="600"/>
              </a:spcBef>
              <a:spcAft>
                <a:spcPts val="600"/>
              </a:spcAft>
              <a:buClr>
                <a:srgbClr val="760519"/>
              </a:buClr>
            </a:pPr>
            <a:r>
              <a:rPr lang="es-MX" b="1" dirty="0">
                <a:solidFill>
                  <a:schemeClr val="tx1">
                    <a:lumMod val="65000"/>
                    <a:lumOff val="35000"/>
                  </a:schemeClr>
                </a:solidFill>
              </a:rPr>
              <a:t>Somos una Empresa del siglo XXI, organización CERO corrupción.</a:t>
            </a:r>
            <a:endParaRPr lang="es-MX" dirty="0">
              <a:solidFill>
                <a:schemeClr val="tx1">
                  <a:lumMod val="65000"/>
                  <a:lumOff val="35000"/>
                </a:schemeClr>
              </a:solidFill>
            </a:endParaRPr>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Sistemas y Equipos, S. de R.L. de C.V.</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spTree>
    <p:extLst>
      <p:ext uri="{BB962C8B-B14F-4D97-AF65-F5344CB8AC3E}">
        <p14:creationId xmlns:p14="http://schemas.microsoft.com/office/powerpoint/2010/main" val="15195443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4752527"/>
          </a:xfrm>
        </p:spPr>
        <p:txBody>
          <a:bodyPr anchor="t">
            <a:normAutofit/>
          </a:bodyPr>
          <a:lstStyle/>
          <a:p>
            <a:pPr algn="just">
              <a:spcBef>
                <a:spcPts val="600"/>
              </a:spcBef>
              <a:spcAft>
                <a:spcPts val="600"/>
              </a:spcAft>
              <a:buClr>
                <a:srgbClr val="760519"/>
              </a:buClr>
            </a:pPr>
            <a:r>
              <a:rPr lang="es-MX" sz="2000" dirty="0">
                <a:solidFill>
                  <a:schemeClr val="tx1">
                    <a:lumMod val="65000"/>
                    <a:lumOff val="35000"/>
                  </a:schemeClr>
                </a:solidFill>
              </a:rPr>
              <a:t>La Fundación Consejo de Sabiduría invita a integrarse como colaboradores y ser Voluntarios en la Atención Personal, VAP, atendiendo cualquiera solicitud que requiera de su ayuda</a:t>
            </a:r>
            <a:r>
              <a:rPr lang="es-MX" sz="2000" dirty="0" smtClean="0">
                <a:solidFill>
                  <a:schemeClr val="tx1">
                    <a:lumMod val="65000"/>
                    <a:lumOff val="35000"/>
                  </a:schemeClr>
                </a:solidFill>
              </a:rPr>
              <a:t>.</a:t>
            </a:r>
          </a:p>
          <a:p>
            <a:pPr algn="just">
              <a:spcBef>
                <a:spcPts val="600"/>
              </a:spcBef>
              <a:spcAft>
                <a:spcPts val="600"/>
              </a:spcAft>
              <a:buClr>
                <a:srgbClr val="760519"/>
              </a:buClr>
            </a:pPr>
            <a:r>
              <a:rPr lang="es-MX" sz="2000" dirty="0">
                <a:solidFill>
                  <a:schemeClr val="tx1">
                    <a:lumMod val="65000"/>
                    <a:lumOff val="35000"/>
                  </a:schemeClr>
                </a:solidFill>
              </a:rPr>
              <a:t>La persona Voluntaria en Atención Personal, VAP, tiene un entrenamiento para cumplir su función, que es el conocimiento de todo lo antes presentado, con la visión de buscar la felicidad del ser humano</a:t>
            </a:r>
            <a:r>
              <a:rPr lang="es-MX" sz="2000" dirty="0" smtClean="0">
                <a:solidFill>
                  <a:schemeClr val="tx1">
                    <a:lumMod val="65000"/>
                    <a:lumOff val="35000"/>
                  </a:schemeClr>
                </a:solidFill>
              </a:rPr>
              <a:t>.</a:t>
            </a:r>
          </a:p>
          <a:p>
            <a:pPr algn="just">
              <a:spcBef>
                <a:spcPts val="600"/>
              </a:spcBef>
              <a:spcAft>
                <a:spcPts val="600"/>
              </a:spcAft>
              <a:buClr>
                <a:srgbClr val="760519"/>
              </a:buClr>
            </a:pPr>
            <a:r>
              <a:rPr lang="es-MX" sz="2000" dirty="0">
                <a:solidFill>
                  <a:schemeClr val="tx1">
                    <a:lumMod val="65000"/>
                    <a:lumOff val="35000"/>
                  </a:schemeClr>
                </a:solidFill>
              </a:rPr>
              <a:t>La atención personal es la base para mejorar la relación personal, teniendo como apoyo la plataforma tecnológica de alta tecnología de información disponible en la empresa </a:t>
            </a:r>
            <a:r>
              <a:rPr lang="es-MX" sz="2000" dirty="0" err="1">
                <a:solidFill>
                  <a:schemeClr val="tx1">
                    <a:lumMod val="65000"/>
                    <a:lumOff val="35000"/>
                  </a:schemeClr>
                </a:solidFill>
              </a:rPr>
              <a:t>Bioener</a:t>
            </a:r>
            <a:r>
              <a:rPr lang="es-MX" sz="2000" dirty="0" smtClean="0">
                <a:solidFill>
                  <a:schemeClr val="tx1">
                    <a:lumMod val="65000"/>
                    <a:lumOff val="35000"/>
                  </a:schemeClr>
                </a:solidFill>
              </a:rPr>
              <a:t>.</a:t>
            </a:r>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Personas Voluntarias en Atención Personal, VAP</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5911395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s-MX" sz="2000" dirty="0">
                <a:solidFill>
                  <a:schemeClr val="tx1">
                    <a:lumMod val="65000"/>
                    <a:lumOff val="35000"/>
                  </a:schemeClr>
                </a:solidFill>
              </a:rPr>
              <a:t>Las personas Voluntarias en Atención Personal, VAP, tienen la oportunidad de dar seguimiento a su red de atención personal, avanzando en armonizar el espíritu, la mente y el cuerpo de las personas en dicha red</a:t>
            </a:r>
            <a:r>
              <a:rPr lang="es-MX" sz="2000" dirty="0" smtClean="0">
                <a:solidFill>
                  <a:schemeClr val="tx1">
                    <a:lumMod val="65000"/>
                    <a:lumOff val="35000"/>
                  </a:schemeClr>
                </a:solidFill>
              </a:rPr>
              <a:t>.</a:t>
            </a:r>
          </a:p>
          <a:p>
            <a:pPr algn="just">
              <a:spcBef>
                <a:spcPts val="600"/>
              </a:spcBef>
              <a:spcAft>
                <a:spcPts val="600"/>
              </a:spcAft>
              <a:buClr>
                <a:srgbClr val="760519"/>
              </a:buClr>
            </a:pPr>
            <a:r>
              <a:rPr lang="es-MX" sz="2000" dirty="0">
                <a:solidFill>
                  <a:schemeClr val="tx1">
                    <a:lumMod val="65000"/>
                    <a:lumOff val="35000"/>
                  </a:schemeClr>
                </a:solidFill>
              </a:rPr>
              <a:t>El ser humano está formado por espíritu, mente y cuerpo. La felicidad integral, al igual que la salud integral consideran el espíritu, la mente y el cuerpo, buscando su armonía y equilibrio</a:t>
            </a:r>
            <a:r>
              <a:rPr lang="es-MX" sz="2000" dirty="0" smtClean="0">
                <a:solidFill>
                  <a:schemeClr val="tx1">
                    <a:lumMod val="65000"/>
                    <a:lumOff val="35000"/>
                  </a:schemeClr>
                </a:solidFill>
              </a:rPr>
              <a:t>.</a:t>
            </a:r>
          </a:p>
          <a:p>
            <a:pPr algn="just">
              <a:spcBef>
                <a:spcPts val="600"/>
              </a:spcBef>
              <a:spcAft>
                <a:spcPts val="600"/>
              </a:spcAft>
              <a:buClr>
                <a:srgbClr val="760519"/>
              </a:buClr>
            </a:pPr>
            <a:r>
              <a:rPr lang="es-MX" sz="2000" dirty="0">
                <a:solidFill>
                  <a:schemeClr val="tx1">
                    <a:lumMod val="65000"/>
                    <a:lumOff val="35000"/>
                  </a:schemeClr>
                </a:solidFill>
              </a:rPr>
              <a:t>También, el desarrollo del espíritu, la mente y el cuerpo es una actividad importante de las personas Voluntarias en Atención Personal, VAP</a:t>
            </a:r>
            <a:r>
              <a:rPr lang="es-MX" sz="2000" dirty="0" smtClean="0">
                <a:solidFill>
                  <a:schemeClr val="tx1">
                    <a:lumMod val="65000"/>
                    <a:lumOff val="35000"/>
                  </a:schemeClr>
                </a:solidFill>
              </a:rPr>
              <a:t>.</a:t>
            </a:r>
          </a:p>
          <a:p>
            <a:pPr algn="just">
              <a:spcBef>
                <a:spcPts val="600"/>
              </a:spcBef>
              <a:spcAft>
                <a:spcPts val="600"/>
              </a:spcAft>
              <a:buClr>
                <a:srgbClr val="760519"/>
              </a:buClr>
            </a:pPr>
            <a:r>
              <a:rPr lang="es-MX" sz="2000" dirty="0">
                <a:solidFill>
                  <a:schemeClr val="tx1">
                    <a:lumMod val="65000"/>
                    <a:lumOff val="35000"/>
                  </a:schemeClr>
                </a:solidFill>
              </a:rPr>
              <a:t>El objetivo de las personas Voluntarias en Atención Personal, VAP, es lograr la felicidad y la salud integrales de todas las personas a las cuales atienden</a:t>
            </a:r>
            <a:r>
              <a:rPr lang="es-MX" sz="2000" dirty="0" smtClean="0">
                <a:solidFill>
                  <a:schemeClr val="tx1">
                    <a:lumMod val="65000"/>
                    <a:lumOff val="35000"/>
                  </a:schemeClr>
                </a:solidFill>
              </a:rPr>
              <a:t>.</a:t>
            </a:r>
            <a:endParaRPr lang="es-MX" dirty="0">
              <a:solidFill>
                <a:schemeClr val="tx1">
                  <a:lumMod val="65000"/>
                  <a:lumOff val="35000"/>
                </a:schemeClr>
              </a:solidFill>
            </a:endParaRPr>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Armonizar espíritu, mente y cuerpo</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2758621623"/>
      </p:ext>
    </p:extLst>
  </p:cSld>
  <p:clrMapOvr>
    <a:masterClrMapping/>
  </p:clrMapOvr>
  <p:timing>
    <p:tnLst>
      <p:par>
        <p:cTn id="1" dur="indefinite" restart="never" nodeType="tmRoot"/>
      </p:par>
    </p:tnLst>
  </p:timing>
</p:sld>
</file>

<file path=ppt/theme/theme1.xml><?xml version="1.0" encoding="utf-8"?>
<a:theme xmlns:a="http://schemas.openxmlformats.org/drawingml/2006/main" name="Compuesto">
  <a:themeElements>
    <a:clrScheme name="Compuesto">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Compuesto">
      <a:maj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mpuesto">
      <a:fillStyleLst>
        <a:solidFill>
          <a:schemeClr val="phClr"/>
        </a:solidFill>
        <a:gradFill rotWithShape="1">
          <a:gsLst>
            <a:gs pos="0">
              <a:schemeClr val="phClr">
                <a:tint val="50000"/>
                <a:shade val="95000"/>
                <a:satMod val="300000"/>
              </a:schemeClr>
            </a:gs>
            <a:gs pos="12000">
              <a:schemeClr val="phClr">
                <a:tint val="50000"/>
                <a:shade val="90000"/>
                <a:satMod val="250000"/>
              </a:schemeClr>
            </a:gs>
            <a:gs pos="100000">
              <a:schemeClr val="phClr">
                <a:tint val="85000"/>
                <a:shade val="75000"/>
                <a:satMod val="150000"/>
              </a:schemeClr>
            </a:gs>
          </a:gsLst>
          <a:lin ang="16200000" scaled="1"/>
        </a:gradFill>
        <a:gradFill rotWithShape="1">
          <a:gsLst>
            <a:gs pos="0">
              <a:schemeClr val="phClr">
                <a:tint val="75000"/>
                <a:shade val="95000"/>
                <a:satMod val="175000"/>
              </a:schemeClr>
            </a:gs>
            <a:gs pos="12000">
              <a:schemeClr val="phClr">
                <a:tint val="90000"/>
                <a:shade val="90000"/>
                <a:satMod val="150000"/>
              </a:schemeClr>
            </a:gs>
            <a:gs pos="100000">
              <a:schemeClr val="phClr">
                <a:tint val="100000"/>
                <a:shade val="75000"/>
                <a:satMod val="150000"/>
              </a:schemeClr>
            </a:gs>
          </a:gsLst>
          <a:lin ang="16200000" scaled="1"/>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scene3d>
            <a:camera prst="orthographicFront">
              <a:rot lat="0" lon="0" rev="0"/>
            </a:camera>
            <a:lightRig rig="freezing" dir="t">
              <a:rot lat="0" lon="0" rev="6000000"/>
            </a:lightRig>
          </a:scene3d>
          <a:sp3d contourW="12700" prstMaterial="dkEdge">
            <a:bevelT w="44450" h="25400"/>
            <a:contourClr>
              <a:schemeClr val="phClr">
                <a:shade val="30000"/>
              </a:schemeClr>
            </a:contourClr>
          </a:sp3d>
        </a:effectStyle>
      </a:effectStyleLst>
      <a:bgFillStyleLst>
        <a:solidFill>
          <a:schemeClr val="phClr"/>
        </a:solidFill>
        <a:gradFill rotWithShape="1">
          <a:gsLst>
            <a:gs pos="0">
              <a:schemeClr val="phClr">
                <a:tint val="100000"/>
                <a:shade val="80000"/>
                <a:satMod val="110000"/>
                <a:lumMod val="80000"/>
              </a:schemeClr>
            </a:gs>
            <a:gs pos="79000">
              <a:schemeClr val="phClr">
                <a:tint val="100000"/>
                <a:shade val="90000"/>
                <a:satMod val="105000"/>
                <a:lumMod val="100000"/>
              </a:schemeClr>
            </a:gs>
            <a:gs pos="100000">
              <a:schemeClr val="phClr">
                <a:tint val="95000"/>
                <a:shade val="100000"/>
                <a:satMod val="110000"/>
                <a:lumMod val="115000"/>
              </a:schemeClr>
            </a:gs>
          </a:gsLst>
          <a:lin ang="5400000" scaled="0"/>
        </a:gradFill>
        <a:gradFill rotWithShape="1">
          <a:gsLst>
            <a:gs pos="0">
              <a:schemeClr val="phClr">
                <a:tint val="90000"/>
                <a:shade val="100000"/>
                <a:satMod val="100000"/>
                <a:lumMod val="110000"/>
              </a:schemeClr>
            </a:gs>
            <a:gs pos="83000">
              <a:schemeClr val="phClr">
                <a:shade val="75000"/>
                <a:satMod val="200000"/>
              </a:schemeClr>
            </a:gs>
            <a:gs pos="100000">
              <a:schemeClr val="phClr">
                <a:shade val="90000"/>
                <a:satMod val="200000"/>
              </a:schemeClr>
            </a:gs>
          </a:gsLst>
          <a:path path="circle">
            <a:fillToRect l="75000" t="100000" b="30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Composite</Template>
  <TotalTime>231</TotalTime>
  <Words>2048</Words>
  <Application>Microsoft Office PowerPoint</Application>
  <PresentationFormat>Presentación en pantalla (4:3)</PresentationFormat>
  <Paragraphs>239</Paragraphs>
  <Slides>17</Slides>
  <Notes>1</Notes>
  <HiddenSlides>0</HiddenSlides>
  <MMClips>0</MMClips>
  <ScaleCrop>false</ScaleCrop>
  <HeadingPairs>
    <vt:vector size="4" baseType="variant">
      <vt:variant>
        <vt:lpstr>Tema</vt:lpstr>
      </vt:variant>
      <vt:variant>
        <vt:i4>1</vt:i4>
      </vt:variant>
      <vt:variant>
        <vt:lpstr>Títulos de diapositiva</vt:lpstr>
      </vt:variant>
      <vt:variant>
        <vt:i4>17</vt:i4>
      </vt:variant>
    </vt:vector>
  </HeadingPairs>
  <TitlesOfParts>
    <vt:vector size="18" baseType="lpstr">
      <vt:lpstr>Compuesto</vt:lpstr>
      <vt:lpstr>Manual del proceso El Emprendedor del siglo XXI</vt:lpstr>
      <vt:lpstr>Introducción</vt:lpstr>
      <vt:lpstr>Algunos retos y desafíos mundiales</vt:lpstr>
      <vt:lpstr>Fundación Consejo de Sabiduría, A.C.</vt:lpstr>
      <vt:lpstr>Fundación Consejo de Sabiduría, A.C.</vt:lpstr>
      <vt:lpstr>Bioener, S. de R.L. de C.V.</vt:lpstr>
      <vt:lpstr>Sistemas y Equipos, S. de R.L. de C.V.</vt:lpstr>
      <vt:lpstr>Personas Voluntarias en Atención Personal, VAP</vt:lpstr>
      <vt:lpstr>Armonizar espíritu, mente y cuerpo</vt:lpstr>
      <vt:lpstr>La felicidad</vt:lpstr>
      <vt:lpstr>La felicidad</vt:lpstr>
      <vt:lpstr>La felicidad</vt:lpstr>
      <vt:lpstr>A los 20 años de edad</vt:lpstr>
      <vt:lpstr>La felicidad</vt:lpstr>
      <vt:lpstr>La felicidad se puede evaluar</vt:lpstr>
      <vt:lpstr>Conclusiones</vt:lpstr>
      <vt:lpstr>Conclusiones</vt:lpstr>
    </vt:vector>
  </TitlesOfParts>
  <Company>SQM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investigación y el futuro de la humanidad</dc:title>
  <dc:creator>Diego Reyes</dc:creator>
  <cp:lastModifiedBy>Diego Reyes</cp:lastModifiedBy>
  <cp:revision>19</cp:revision>
  <dcterms:created xsi:type="dcterms:W3CDTF">2017-08-01T22:30:02Z</dcterms:created>
  <dcterms:modified xsi:type="dcterms:W3CDTF">2017-08-31T20:31:22Z</dcterms:modified>
</cp:coreProperties>
</file>