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60519"/>
    <a:srgbClr val="7A79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72" y="-3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6" name="Title 15"/>
          <p:cNvSpPr>
            <a:spLocks noGrp="1"/>
          </p:cNvSpPr>
          <p:nvPr>
            <p:ph type="title"/>
          </p:nvPr>
        </p:nvSpPr>
        <p:spPr>
          <a:xfrm>
            <a:off x="2438400" y="1447800"/>
            <a:ext cx="3962400" cy="2133600"/>
          </a:xfrm>
        </p:spPr>
        <p:txBody>
          <a:bodyPr anchor="b"/>
          <a:lstStyle/>
          <a:p>
            <a:r>
              <a:rPr lang="es-ES" smtClean="0"/>
              <a:t>Haga clic para modificar el estilo de título del patrón</a:t>
            </a:r>
            <a:endParaRPr lang="en-US" dirty="0"/>
          </a:p>
        </p:txBody>
      </p:sp>
      <p:sp>
        <p:nvSpPr>
          <p:cNvPr id="13" name="Date Placeholder 12"/>
          <p:cNvSpPr>
            <a:spLocks noGrp="1"/>
          </p:cNvSpPr>
          <p:nvPr>
            <p:ph type="dt" sz="half" idx="10"/>
          </p:nvPr>
        </p:nvSpPr>
        <p:spPr>
          <a:xfrm>
            <a:off x="3582988" y="6426201"/>
            <a:ext cx="2819399" cy="126999"/>
          </a:xfrm>
        </p:spPr>
        <p:txBody>
          <a:bodyPr/>
          <a:lstStyle/>
          <a:p>
            <a:fld id="{FE41C934-846D-48C2-8907-B91E0FD08C08}" type="datetimeFigureOut">
              <a:rPr lang="es-MX" smtClean="0"/>
              <a:t>10/08/2017</a:t>
            </a:fld>
            <a:endParaRPr lang="es-MX"/>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a:xfrm>
            <a:off x="3581400" y="6296248"/>
            <a:ext cx="2820987" cy="152400"/>
          </a:xfrm>
        </p:spPr>
        <p:txBody>
          <a:bodyPr/>
          <a:lstStyle/>
          <a:p>
            <a:endParaRPr lang="es-MX"/>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Date Placeholder 12"/>
          <p:cNvSpPr>
            <a:spLocks noGrp="1"/>
          </p:cNvSpPr>
          <p:nvPr>
            <p:ph type="dt" sz="half" idx="10"/>
          </p:nvPr>
        </p:nvSpPr>
        <p:spPr/>
        <p:txBody>
          <a:bodyPr/>
          <a:lstStyle/>
          <a:p>
            <a:fld id="{FE41C934-846D-48C2-8907-B91E0FD08C08}" type="datetimeFigureOut">
              <a:rPr lang="es-MX" smtClean="0"/>
              <a:t>10/08/2017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Date Placeholder 12"/>
          <p:cNvSpPr>
            <a:spLocks noGrp="1"/>
          </p:cNvSpPr>
          <p:nvPr>
            <p:ph type="dt" sz="half" idx="10"/>
          </p:nvPr>
        </p:nvSpPr>
        <p:spPr/>
        <p:txBody>
          <a:bodyPr/>
          <a:lstStyle/>
          <a:p>
            <a:fld id="{FE41C934-846D-48C2-8907-B91E0FD08C08}" type="datetimeFigureOut">
              <a:rPr lang="es-MX" smtClean="0"/>
              <a:t>10/08/2017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6" name="Title 15"/>
          <p:cNvSpPr>
            <a:spLocks noGrp="1"/>
          </p:cNvSpPr>
          <p:nvPr>
            <p:ph type="title"/>
          </p:nvPr>
        </p:nvSpPr>
        <p:spPr/>
        <p:txBody>
          <a:bodyPr/>
          <a:lstStyle/>
          <a:p>
            <a:r>
              <a:rPr lang="es-ES" smtClean="0"/>
              <a:t>Haga clic para modificar el estilo de título del patrón</a:t>
            </a:r>
            <a:endParaRPr lang="en-US"/>
          </a:p>
        </p:txBody>
      </p:sp>
      <p:sp>
        <p:nvSpPr>
          <p:cNvPr id="10" name="Date Placeholder 9"/>
          <p:cNvSpPr>
            <a:spLocks noGrp="1"/>
          </p:cNvSpPr>
          <p:nvPr>
            <p:ph type="dt" sz="half" idx="10"/>
          </p:nvPr>
        </p:nvSpPr>
        <p:spPr/>
        <p:txBody>
          <a:bodyPr/>
          <a:lstStyle/>
          <a:p>
            <a:fld id="{FE41C934-846D-48C2-8907-B91E0FD08C08}" type="datetimeFigureOut">
              <a:rPr lang="es-MX" smtClean="0"/>
              <a:t>10/08/2017</a:t>
            </a:fld>
            <a:endParaRPr lang="es-MX"/>
          </a:p>
        </p:txBody>
      </p:sp>
      <p:sp>
        <p:nvSpPr>
          <p:cNvPr id="11" name="Slide Number Placeholder 10"/>
          <p:cNvSpPr>
            <a:spLocks noGrp="1"/>
          </p:cNvSpPr>
          <p:nvPr>
            <p:ph type="sldNum" sz="quarter" idx="11"/>
          </p:nvPr>
        </p:nvSpPr>
        <p:spPr/>
        <p:txBody>
          <a:bodyPr/>
          <a:lstStyle/>
          <a:p>
            <a:fld id="{0C32B51C-66B4-47B7-BB44-1FBF272ABCC7}" type="slidenum">
              <a:rPr lang="es-MX" smtClean="0"/>
              <a:t>‹Nº›</a:t>
            </a:fld>
            <a:endParaRPr lang="es-MX"/>
          </a:p>
        </p:txBody>
      </p:sp>
      <p:sp>
        <p:nvSpPr>
          <p:cNvPr id="12" name="Footer Placeholder 11"/>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fld id="{FE41C934-846D-48C2-8907-B91E0FD08C08}" type="datetimeFigureOut">
              <a:rPr lang="es-MX" smtClean="0"/>
              <a:t>10/08/2017</a:t>
            </a:fld>
            <a:endParaRPr lang="es-MX"/>
          </a:p>
        </p:txBody>
      </p:sp>
      <p:sp>
        <p:nvSpPr>
          <p:cNvPr id="13" name="Slide Number Placeholder 12"/>
          <p:cNvSpPr>
            <a:spLocks noGrp="1"/>
          </p:cNvSpPr>
          <p:nvPr>
            <p:ph type="sldNum" sz="quarter" idx="11"/>
          </p:nvPr>
        </p:nvSpPr>
        <p:spPr>
          <a:xfrm>
            <a:off x="4116388" y="6400800"/>
            <a:ext cx="533400" cy="152400"/>
          </a:xfrm>
        </p:spPr>
        <p:txBody>
          <a:bodyPr/>
          <a:lstStyle/>
          <a:p>
            <a:fld id="{0C32B51C-66B4-47B7-BB44-1FBF272ABCC7}" type="slidenum">
              <a:rPr lang="es-MX" smtClean="0"/>
              <a:t>‹Nº›</a:t>
            </a:fld>
            <a:endParaRPr lang="es-MX"/>
          </a:p>
        </p:txBody>
      </p:sp>
      <p:sp>
        <p:nvSpPr>
          <p:cNvPr id="14" name="Footer Placeholder 13"/>
          <p:cNvSpPr>
            <a:spLocks noGrp="1"/>
          </p:cNvSpPr>
          <p:nvPr>
            <p:ph type="ftr" sz="quarter" idx="12"/>
          </p:nvPr>
        </p:nvSpPr>
        <p:spPr>
          <a:xfrm>
            <a:off x="838200" y="6296248"/>
            <a:ext cx="2820987" cy="152400"/>
          </a:xfrm>
        </p:spPr>
        <p:txBody>
          <a:bodyPr/>
          <a:lstStyle/>
          <a:p>
            <a:endParaRPr lang="es-MX"/>
          </a:p>
        </p:txBody>
      </p:sp>
      <p:sp>
        <p:nvSpPr>
          <p:cNvPr id="15" name="Title 14"/>
          <p:cNvSpPr>
            <a:spLocks noGrp="1"/>
          </p:cNvSpPr>
          <p:nvPr>
            <p:ph type="title"/>
          </p:nvPr>
        </p:nvSpPr>
        <p:spPr>
          <a:xfrm>
            <a:off x="457200" y="1828800"/>
            <a:ext cx="3200400" cy="1752600"/>
          </a:xfrm>
        </p:spPr>
        <p:txBody>
          <a:bodyPr anchor="b"/>
          <a:lstStyle/>
          <a:p>
            <a:r>
              <a:rPr lang="es-ES" smtClean="0"/>
              <a:t>Haga clic para modificar el estilo de título del patrón</a:t>
            </a:r>
            <a:endParaRPr lang="en-US"/>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es-ES" smtClean="0"/>
              <a:t>Haga clic para modificar el estilo de texto del patrón</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Title 1"/>
          <p:cNvSpPr>
            <a:spLocks noGrp="1"/>
          </p:cNvSpPr>
          <p:nvPr>
            <p:ph type="title"/>
          </p:nvPr>
        </p:nvSpPr>
        <p:spPr>
          <a:xfrm>
            <a:off x="4876800" y="457200"/>
            <a:ext cx="2819400" cy="5714999"/>
          </a:xfrm>
        </p:spPr>
        <p:txBody>
          <a:bodyPr/>
          <a:lstStyle/>
          <a:p>
            <a:r>
              <a:rPr lang="es-ES" smtClean="0"/>
              <a:t>Haga clic para modificar el estilo de título del patrón</a:t>
            </a:r>
            <a:endParaRPr lang="en-US"/>
          </a:p>
        </p:txBody>
      </p:sp>
      <p:sp>
        <p:nvSpPr>
          <p:cNvPr id="9" name="Date Placeholder 8"/>
          <p:cNvSpPr>
            <a:spLocks noGrp="1"/>
          </p:cNvSpPr>
          <p:nvPr>
            <p:ph type="dt" sz="half" idx="10"/>
          </p:nvPr>
        </p:nvSpPr>
        <p:spPr/>
        <p:txBody>
          <a:bodyPr/>
          <a:lstStyle/>
          <a:p>
            <a:fld id="{FE41C934-846D-48C2-8907-B91E0FD08C08}" type="datetimeFigureOut">
              <a:rPr lang="es-MX" smtClean="0"/>
              <a:t>10/08/2017</a:t>
            </a:fld>
            <a:endParaRPr lang="es-MX"/>
          </a:p>
        </p:txBody>
      </p:sp>
      <p:sp>
        <p:nvSpPr>
          <p:cNvPr id="13" name="Slide Number Placeholder 12"/>
          <p:cNvSpPr>
            <a:spLocks noGrp="1"/>
          </p:cNvSpPr>
          <p:nvPr>
            <p:ph type="sldNum" sz="quarter" idx="11"/>
          </p:nvPr>
        </p:nvSpPr>
        <p:spPr/>
        <p:txBody>
          <a:bodyPr/>
          <a:lstStyle/>
          <a:p>
            <a:fld id="{0C32B51C-66B4-47B7-BB44-1FBF272ABCC7}" type="slidenum">
              <a:rPr lang="es-MX" smtClean="0"/>
              <a:t>‹Nº›</a:t>
            </a:fld>
            <a:endParaRPr lang="es-MX"/>
          </a:p>
        </p:txBody>
      </p:sp>
      <p:sp>
        <p:nvSpPr>
          <p:cNvPr id="14" name="Footer Placeholder 13"/>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1" name="Title 1"/>
          <p:cNvSpPr>
            <a:spLocks noGrp="1"/>
          </p:cNvSpPr>
          <p:nvPr>
            <p:ph type="title"/>
          </p:nvPr>
        </p:nvSpPr>
        <p:spPr>
          <a:xfrm>
            <a:off x="4876800" y="457200"/>
            <a:ext cx="2819400" cy="5714999"/>
          </a:xfrm>
        </p:spPr>
        <p:txBody>
          <a:bodyPr/>
          <a:lstStyle/>
          <a:p>
            <a:r>
              <a:rPr lang="es-ES" smtClean="0"/>
              <a:t>Haga clic para modificar el estilo de título del patrón</a:t>
            </a:r>
            <a:endParaRPr lang="en-US"/>
          </a:p>
        </p:txBody>
      </p:sp>
      <p:sp>
        <p:nvSpPr>
          <p:cNvPr id="12" name="Date Placeholder 11"/>
          <p:cNvSpPr>
            <a:spLocks noGrp="1"/>
          </p:cNvSpPr>
          <p:nvPr>
            <p:ph type="dt" sz="half" idx="10"/>
          </p:nvPr>
        </p:nvSpPr>
        <p:spPr/>
        <p:txBody>
          <a:bodyPr/>
          <a:lstStyle/>
          <a:p>
            <a:fld id="{FE41C934-846D-48C2-8907-B91E0FD08C08}" type="datetimeFigureOut">
              <a:rPr lang="es-MX" smtClean="0"/>
              <a:t>10/08/2017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6" name="Footer Placeholder 15"/>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es-ES" smtClean="0"/>
              <a:t>Haga clic para modificar el estilo de título del patrón</a:t>
            </a:r>
            <a:endParaRPr lang="en-US" dirty="0"/>
          </a:p>
        </p:txBody>
      </p:sp>
      <p:sp>
        <p:nvSpPr>
          <p:cNvPr id="9" name="Date Placeholder 8"/>
          <p:cNvSpPr>
            <a:spLocks noGrp="1"/>
          </p:cNvSpPr>
          <p:nvPr>
            <p:ph type="dt" sz="half" idx="10"/>
          </p:nvPr>
        </p:nvSpPr>
        <p:spPr/>
        <p:txBody>
          <a:bodyPr/>
          <a:lstStyle/>
          <a:p>
            <a:fld id="{FE41C934-846D-48C2-8907-B91E0FD08C08}" type="datetimeFigureOut">
              <a:rPr lang="es-MX" smtClean="0"/>
              <a:t>10/08/2017</a:t>
            </a:fld>
            <a:endParaRPr lang="es-MX"/>
          </a:p>
        </p:txBody>
      </p:sp>
      <p:sp>
        <p:nvSpPr>
          <p:cNvPr id="10" name="Slide Number Placeholder 9"/>
          <p:cNvSpPr>
            <a:spLocks noGrp="1"/>
          </p:cNvSpPr>
          <p:nvPr>
            <p:ph type="sldNum" sz="quarter" idx="11"/>
          </p:nvPr>
        </p:nvSpPr>
        <p:spPr/>
        <p:txBody>
          <a:bodyPr/>
          <a:lstStyle/>
          <a:p>
            <a:fld id="{0C32B51C-66B4-47B7-BB44-1FBF272ABCC7}" type="slidenum">
              <a:rPr lang="es-MX" smtClean="0"/>
              <a:t>‹Nº›</a:t>
            </a:fld>
            <a:endParaRPr lang="es-MX"/>
          </a:p>
        </p:txBody>
      </p:sp>
      <p:sp>
        <p:nvSpPr>
          <p:cNvPr id="11" name="Footer Placeholder 10"/>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FE41C934-846D-48C2-8907-B91E0FD08C08}" type="datetimeFigureOut">
              <a:rPr lang="es-MX" smtClean="0"/>
              <a:t>10/08/2017</a:t>
            </a:fld>
            <a:endParaRPr lang="es-MX"/>
          </a:p>
        </p:txBody>
      </p:sp>
      <p:sp>
        <p:nvSpPr>
          <p:cNvPr id="9" name="Slide Number Placeholder 8"/>
          <p:cNvSpPr>
            <a:spLocks noGrp="1"/>
          </p:cNvSpPr>
          <p:nvPr>
            <p:ph type="sldNum" sz="quarter" idx="11"/>
          </p:nvPr>
        </p:nvSpPr>
        <p:spPr/>
        <p:txBody>
          <a:bodyPr/>
          <a:lstStyle/>
          <a:p>
            <a:fld id="{0C32B51C-66B4-47B7-BB44-1FBF272ABCC7}" type="slidenum">
              <a:rPr lang="es-MX" smtClean="0"/>
              <a:t>‹Nº›</a:t>
            </a:fld>
            <a:endParaRPr lang="es-MX"/>
          </a:p>
        </p:txBody>
      </p:sp>
      <p:sp>
        <p:nvSpPr>
          <p:cNvPr id="10" name="Footer Placeholder 9"/>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5" name="Date Placeholder 14"/>
          <p:cNvSpPr>
            <a:spLocks noGrp="1"/>
          </p:cNvSpPr>
          <p:nvPr>
            <p:ph type="dt" sz="half" idx="10"/>
          </p:nvPr>
        </p:nvSpPr>
        <p:spPr/>
        <p:txBody>
          <a:bodyPr/>
          <a:lstStyle/>
          <a:p>
            <a:fld id="{FE41C934-846D-48C2-8907-B91E0FD08C08}" type="datetimeFigureOut">
              <a:rPr lang="es-MX" smtClean="0"/>
              <a:t>10/08/2017</a:t>
            </a:fld>
            <a:endParaRPr lang="es-MX"/>
          </a:p>
        </p:txBody>
      </p:sp>
      <p:sp>
        <p:nvSpPr>
          <p:cNvPr id="16" name="Slide Number Placeholder 15"/>
          <p:cNvSpPr>
            <a:spLocks noGrp="1"/>
          </p:cNvSpPr>
          <p:nvPr>
            <p:ph type="sldNum" sz="quarter" idx="11"/>
          </p:nvPr>
        </p:nvSpPr>
        <p:spPr/>
        <p:txBody>
          <a:bodyPr/>
          <a:lstStyle/>
          <a:p>
            <a:fld id="{0C32B51C-66B4-47B7-BB44-1FBF272ABCC7}" type="slidenum">
              <a:rPr lang="es-MX" smtClean="0"/>
              <a:t>‹Nº›</a:t>
            </a:fld>
            <a:endParaRPr lang="es-MX"/>
          </a:p>
        </p:txBody>
      </p:sp>
      <p:sp>
        <p:nvSpPr>
          <p:cNvPr id="17" name="Footer Placeholder 16"/>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es-ES" smtClean="0"/>
              <a:t>Haga clic para modificar el estilo de título del patrón</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6" name="Date Placeholder 15"/>
          <p:cNvSpPr>
            <a:spLocks noGrp="1"/>
          </p:cNvSpPr>
          <p:nvPr>
            <p:ph type="dt" sz="half" idx="10"/>
          </p:nvPr>
        </p:nvSpPr>
        <p:spPr/>
        <p:txBody>
          <a:bodyPr/>
          <a:lstStyle/>
          <a:p>
            <a:fld id="{FE41C934-846D-48C2-8907-B91E0FD08C08}" type="datetimeFigureOut">
              <a:rPr lang="es-MX" smtClean="0"/>
              <a:t>10/08/2017</a:t>
            </a:fld>
            <a:endParaRPr lang="es-MX"/>
          </a:p>
        </p:txBody>
      </p:sp>
      <p:sp>
        <p:nvSpPr>
          <p:cNvPr id="17" name="Slide Number Placeholder 16"/>
          <p:cNvSpPr>
            <a:spLocks noGrp="1"/>
          </p:cNvSpPr>
          <p:nvPr>
            <p:ph type="sldNum" sz="quarter" idx="11"/>
          </p:nvPr>
        </p:nvSpPr>
        <p:spPr/>
        <p:txBody>
          <a:bodyPr/>
          <a:lstStyle/>
          <a:p>
            <a:fld id="{0C32B51C-66B4-47B7-BB44-1FBF272ABCC7}" type="slidenum">
              <a:rPr lang="es-MX" smtClean="0"/>
              <a:t>‹Nº›</a:t>
            </a:fld>
            <a:endParaRPr lang="es-MX"/>
          </a:p>
        </p:txBody>
      </p:sp>
      <p:sp>
        <p:nvSpPr>
          <p:cNvPr id="18" name="Footer Placeholder 17"/>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0C32B51C-66B4-47B7-BB44-1FBF272ABCC7}" type="slidenum">
              <a:rPr lang="es-MX" smtClean="0"/>
              <a:t>‹Nº›</a:t>
            </a:fld>
            <a:endParaRPr lang="es-MX"/>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FE41C934-846D-48C2-8907-B91E0FD08C08}" type="datetimeFigureOut">
              <a:rPr lang="es-MX" smtClean="0"/>
              <a:t>10/08/2017</a:t>
            </a:fld>
            <a:endParaRPr lang="es-MX"/>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endParaRPr lang="es-MX"/>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iming>
    <p:tnLst>
      <p:par>
        <p:cTn id="1" dur="indefinite" restart="never" nodeType="tmRoot"/>
      </p:par>
    </p:tnLst>
  </p:timing>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contrast="40000"/>
                    </a14:imgEffect>
                  </a14:imgLayer>
                </a14:imgProps>
              </a:ext>
              <a:ext uri="{28A0092B-C50C-407E-A947-70E740481C1C}">
                <a14:useLocalDpi xmlns:a14="http://schemas.microsoft.com/office/drawing/2010/main" val="0"/>
              </a:ext>
            </a:extLst>
          </a:blip>
          <a:srcRect l="40470"/>
          <a:stretch/>
        </p:blipFill>
        <p:spPr>
          <a:xfrm rot="10800000">
            <a:off x="0" y="0"/>
            <a:ext cx="6804248" cy="6858000"/>
          </a:xfrm>
          <a:prstGeom prst="rect">
            <a:avLst/>
          </a:prstGeom>
        </p:spPr>
      </p:pic>
      <p:sp>
        <p:nvSpPr>
          <p:cNvPr id="3" name="2 Subtítulo"/>
          <p:cNvSpPr>
            <a:spLocks noGrp="1"/>
          </p:cNvSpPr>
          <p:nvPr>
            <p:ph type="subTitle" idx="1"/>
          </p:nvPr>
        </p:nvSpPr>
        <p:spPr>
          <a:xfrm>
            <a:off x="1587624" y="3429000"/>
            <a:ext cx="4856584" cy="550912"/>
          </a:xfrm>
        </p:spPr>
        <p:txBody>
          <a:bodyPr>
            <a:normAutofit/>
          </a:bodyPr>
          <a:lstStyle/>
          <a:p>
            <a:r>
              <a:rPr lang="pt-BR" sz="2400" dirty="0" smtClean="0">
                <a:solidFill>
                  <a:srgbClr val="7A7973"/>
                </a:solidFill>
                <a:latin typeface="Calibri Light" pitchFamily="34" charset="0"/>
              </a:rPr>
              <a:t>Rodolfo </a:t>
            </a:r>
            <a:r>
              <a:rPr lang="es-MX" sz="2400" dirty="0" err="1" smtClean="0">
                <a:solidFill>
                  <a:srgbClr val="7A7973"/>
                </a:solidFill>
                <a:latin typeface="Calibri Light" pitchFamily="34" charset="0"/>
              </a:rPr>
              <a:t>Luthe</a:t>
            </a:r>
            <a:r>
              <a:rPr lang="pt-BR" sz="2400" dirty="0" smtClean="0">
                <a:solidFill>
                  <a:srgbClr val="7A7973"/>
                </a:solidFill>
                <a:latin typeface="Calibri Light" pitchFamily="34" charset="0"/>
              </a:rPr>
              <a:t>, Investigador, </a:t>
            </a:r>
            <a:r>
              <a:rPr lang="pt-BR" sz="2400" dirty="0" err="1" smtClean="0">
                <a:solidFill>
                  <a:srgbClr val="7A7973"/>
                </a:solidFill>
                <a:latin typeface="Calibri Light" pitchFamily="34" charset="0"/>
              </a:rPr>
              <a:t>Ph</a:t>
            </a:r>
            <a:r>
              <a:rPr lang="pt-BR" sz="2400" dirty="0" smtClean="0">
                <a:solidFill>
                  <a:srgbClr val="7A7973"/>
                </a:solidFill>
                <a:latin typeface="Calibri Light" pitchFamily="34" charset="0"/>
              </a:rPr>
              <a:t>. D.</a:t>
            </a:r>
            <a:endParaRPr lang="es-MX" sz="2400" dirty="0">
              <a:solidFill>
                <a:srgbClr val="7A7973"/>
              </a:solidFill>
              <a:latin typeface="Calibri Light" pitchFamily="34" charset="0"/>
            </a:endParaRPr>
          </a:p>
        </p:txBody>
      </p:sp>
      <p:sp>
        <p:nvSpPr>
          <p:cNvPr id="2" name="1 Título"/>
          <p:cNvSpPr>
            <a:spLocks noGrp="1"/>
          </p:cNvSpPr>
          <p:nvPr>
            <p:ph type="title"/>
          </p:nvPr>
        </p:nvSpPr>
        <p:spPr>
          <a:xfrm>
            <a:off x="467544" y="2132856"/>
            <a:ext cx="5933256" cy="1232520"/>
          </a:xfrm>
        </p:spPr>
        <p:txBody>
          <a:bodyPr>
            <a:normAutofit fontScale="90000"/>
          </a:bodyPr>
          <a:lstStyle/>
          <a:p>
            <a:r>
              <a:rPr lang="es-MX" sz="2700" dirty="0" smtClean="0">
                <a:solidFill>
                  <a:srgbClr val="760519"/>
                </a:solidFill>
                <a:latin typeface="Calibri Light" pitchFamily="34" charset="0"/>
              </a:rPr>
              <a:t>Manual del proceso: La empresa del siglo XXI</a:t>
            </a:r>
            <a:br>
              <a:rPr lang="es-MX" sz="2700" dirty="0" smtClean="0">
                <a:solidFill>
                  <a:srgbClr val="760519"/>
                </a:solidFill>
                <a:latin typeface="Calibri Light" pitchFamily="34" charset="0"/>
              </a:rPr>
            </a:br>
            <a:r>
              <a:rPr lang="es-MX" sz="4000" dirty="0" smtClean="0">
                <a:solidFill>
                  <a:srgbClr val="760519"/>
                </a:solidFill>
                <a:latin typeface="Calibri Light" pitchFamily="34" charset="0"/>
              </a:rPr>
              <a:t>Cuidar a la persona</a:t>
            </a:r>
            <a:endParaRPr lang="es-MX" sz="4000"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04248" y="0"/>
            <a:ext cx="2376264" cy="6858000"/>
          </a:xfrm>
          <a:prstGeom prst="rect">
            <a:avLst/>
          </a:prstGeom>
        </p:spPr>
      </p:pic>
      <p:pic>
        <p:nvPicPr>
          <p:cNvPr id="7" name="6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7504" y="352841"/>
            <a:ext cx="2407901" cy="1203951"/>
          </a:xfrm>
          <a:prstGeom prst="rect">
            <a:avLst/>
          </a:prstGeom>
        </p:spPr>
      </p:pic>
      <p:pic>
        <p:nvPicPr>
          <p:cNvPr id="8" name="7 Imagen"/>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564856" y="394031"/>
            <a:ext cx="4023368" cy="762002"/>
          </a:xfrm>
          <a:prstGeom prst="rect">
            <a:avLst/>
          </a:prstGeom>
        </p:spPr>
      </p:pic>
    </p:spTree>
    <p:extLst>
      <p:ext uri="{BB962C8B-B14F-4D97-AF65-F5344CB8AC3E}">
        <p14:creationId xmlns:p14="http://schemas.microsoft.com/office/powerpoint/2010/main" val="41330560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139136" cy="5119463"/>
          </a:xfrm>
        </p:spPr>
        <p:txBody>
          <a:bodyPr anchor="t">
            <a:normAutofit/>
          </a:bodyPr>
          <a:lstStyle/>
          <a:p>
            <a:pPr algn="just">
              <a:spcBef>
                <a:spcPts val="600"/>
              </a:spcBef>
              <a:spcAft>
                <a:spcPts val="600"/>
              </a:spcAft>
              <a:buClr>
                <a:srgbClr val="760519"/>
              </a:buClr>
            </a:pPr>
            <a:r>
              <a:rPr lang="es-MX" sz="2000" dirty="0">
                <a:solidFill>
                  <a:srgbClr val="7A7973"/>
                </a:solidFill>
              </a:rPr>
              <a:t>La única manera de vivir en un país sustentable es si todas sus organizaciones son sustentables, especialmente las empresas generadoras de riqueza</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La sustentabilidad consiste en cuidar a la persona, al medio ambiente y ser rentable, como persona, familia y empresa</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La Empresa del siglo XXI es una organización sustentable formada por familias sustentables, cuyos miembros son personas sustentables</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Una conclusión es que un país es sustentable si sus ciudadanos son personas sustentables</a:t>
            </a:r>
            <a:r>
              <a:rPr lang="es-MX" sz="2000" dirty="0" smtClean="0">
                <a:solidFill>
                  <a:srgbClr val="7A7973"/>
                </a:solidFill>
              </a:rPr>
              <a:t>.</a:t>
            </a: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El país es sustentable sólo si las empresas lo son</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5367568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427168" cy="5119463"/>
          </a:xfrm>
        </p:spPr>
        <p:txBody>
          <a:bodyPr anchor="t">
            <a:normAutofit/>
          </a:bodyPr>
          <a:lstStyle/>
          <a:p>
            <a:pPr algn="just">
              <a:spcBef>
                <a:spcPts val="600"/>
              </a:spcBef>
              <a:spcAft>
                <a:spcPts val="600"/>
              </a:spcAft>
              <a:buClr>
                <a:srgbClr val="760519"/>
              </a:buClr>
            </a:pPr>
            <a:r>
              <a:rPr lang="es-MX" sz="2000" dirty="0">
                <a:solidFill>
                  <a:srgbClr val="7A7973"/>
                </a:solidFill>
              </a:rPr>
              <a:t>El proceso de </a:t>
            </a:r>
            <a:r>
              <a:rPr lang="es-MX" sz="2000" dirty="0" smtClean="0">
                <a:solidFill>
                  <a:srgbClr val="7A7973"/>
                </a:solidFill>
              </a:rPr>
              <a:t>internacionalización </a:t>
            </a:r>
            <a:r>
              <a:rPr lang="es-MX" sz="2000" dirty="0">
                <a:solidFill>
                  <a:srgbClr val="7A7973"/>
                </a:solidFill>
              </a:rPr>
              <a:t>permite participar aportando un gran valor, ya que tenemos solución a más de veinte retos de dimensión mundial</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En nuestra investigación hemos desarrollado los modelos matemáticos correspondientes, utilizando plataformas tecnológicas de alta tecnología</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Tenemos la oportunidad de integrar a las personas interesadas en participar en redes neuronales colectivas orientadas a resolver los retos considerados, apoyados en la ciencia de Einstein</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Existe la posibilidad de plantear que México puede ser la chispa para la solución a nivel mundial de dichos retos</a:t>
            </a:r>
            <a:r>
              <a:rPr lang="es-MX" sz="2000" dirty="0" smtClean="0">
                <a:solidFill>
                  <a:srgbClr val="7A7973"/>
                </a:solidFill>
              </a:rPr>
              <a:t>.</a:t>
            </a: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México, chispa para todo el mundo</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13884608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spcBef>
                <a:spcPts val="600"/>
              </a:spcBef>
              <a:spcAft>
                <a:spcPts val="600"/>
              </a:spcAft>
              <a:buClr>
                <a:srgbClr val="760519"/>
              </a:buClr>
            </a:pPr>
            <a:r>
              <a:rPr lang="es-MX" sz="2000" dirty="0"/>
              <a:t>La inscripción al Club es gratuita y te invitamos a la mejor experiencia que es la de construir un país de primer mundo. </a:t>
            </a:r>
            <a:r>
              <a:rPr lang="es-MX" sz="2000" dirty="0" smtClean="0"/>
              <a:t/>
            </a:r>
            <a:br>
              <a:rPr lang="es-MX" sz="2000" dirty="0" smtClean="0"/>
            </a:br>
            <a:r>
              <a:rPr lang="es-MX" sz="2000" dirty="0" smtClean="0"/>
              <a:t>Ver </a:t>
            </a:r>
            <a:r>
              <a:rPr lang="es-MX" sz="2000" dirty="0">
                <a:solidFill>
                  <a:srgbClr val="760519"/>
                </a:solidFill>
              </a:rPr>
              <a:t>www.fundacionjoven.org </a:t>
            </a:r>
            <a:r>
              <a:rPr lang="es-MX" sz="2000" dirty="0"/>
              <a:t> </a:t>
            </a:r>
            <a:endParaRPr lang="es-MX" dirty="0"/>
          </a:p>
        </p:txBody>
      </p:sp>
      <p:sp>
        <p:nvSpPr>
          <p:cNvPr id="2" name="1 Título"/>
          <p:cNvSpPr>
            <a:spLocks noGrp="1"/>
          </p:cNvSpPr>
          <p:nvPr>
            <p:ph type="title"/>
          </p:nvPr>
        </p:nvSpPr>
        <p:spPr>
          <a:xfrm>
            <a:off x="395536" y="332656"/>
            <a:ext cx="7992888" cy="648072"/>
          </a:xfrm>
        </p:spPr>
        <p:txBody>
          <a:bodyPr>
            <a:normAutofit/>
          </a:bodyPr>
          <a:lstStyle/>
          <a:p>
            <a:pPr algn="l"/>
            <a:r>
              <a:rPr lang="es-MX" dirty="0" smtClean="0">
                <a:solidFill>
                  <a:srgbClr val="760519"/>
                </a:solidFill>
                <a:latin typeface="Calibri Light" pitchFamily="34" charset="0"/>
              </a:rPr>
              <a:t>La acción es el Club ESTO: Esto no lo quiero en mi país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28247948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El aspecto de cuidar a la persona es un tema muy importante en el proyecto de la Empresa del siglo XXI, que es una organización CERO corrupción. También, puede resolver los retos de la sociedad y lograr la visión: Queremos vivir en un país de primer mundo, con calidad de vida digna para todos</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La condición necesaria para cuidar a la persona es el compromiso de la Alta Dirección de avanzar en la visión de la empresa del siglo XXI que es lograr la felicidad del ser humano, desarrollando y armonizando el espíritu, la mente y el cuerpo</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La misión consiste en considerar los retos de nuestra sociedad, darles una solución y ejecutar el plan para resolver dichos retos, ya que la empresa tiene la capacidad para enfrentar con éxito los retos considerados</a:t>
            </a:r>
            <a:r>
              <a:rPr lang="es-MX" sz="2000" dirty="0" smtClean="0">
                <a:solidFill>
                  <a:srgbClr val="7A7973"/>
                </a:solidFill>
              </a:rPr>
              <a:t>.</a:t>
            </a:r>
            <a:endParaRPr lang="es-MX" sz="1900"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Introducción</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1460406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6995120" cy="5119463"/>
          </a:xfrm>
        </p:spPr>
        <p:txBody>
          <a:bodyPr anchor="t">
            <a:normAutofit/>
          </a:bodyPr>
          <a:lstStyle/>
          <a:p>
            <a:pPr algn="just">
              <a:spcBef>
                <a:spcPts val="600"/>
              </a:spcBef>
              <a:spcAft>
                <a:spcPts val="600"/>
              </a:spcAft>
              <a:buClr>
                <a:srgbClr val="760519"/>
              </a:buClr>
            </a:pPr>
            <a:r>
              <a:rPr lang="es-MX" sz="2000" dirty="0">
                <a:solidFill>
                  <a:srgbClr val="7A7973"/>
                </a:solidFill>
              </a:rPr>
              <a:t>La Empresa del siglo XXI invita a sus colaboradores a ser Voluntarios en la Atención Personal, VAP, de cualquiera que les solicita su ayuda</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La persona Voluntaria en Atención Personal, VAP, tiene un entrenamiento para cumplir su función, que es fundamental para mejorar el clima de la organización, por la visión de buscar la felicidad del ser humano</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La atención personal es la base para mejorar el clima organizacional, teniendo como apoyo la plataforma tecnológica de alta tecnología de información disponible en la empresa </a:t>
            </a:r>
            <a:r>
              <a:rPr lang="es-MX" sz="2000" dirty="0" err="1">
                <a:solidFill>
                  <a:srgbClr val="7A7973"/>
                </a:solidFill>
              </a:rPr>
              <a:t>Bioener</a:t>
            </a:r>
            <a:r>
              <a:rPr lang="es-MX" sz="2000" dirty="0" smtClean="0">
                <a:solidFill>
                  <a:srgbClr val="7A7973"/>
                </a:solidFill>
              </a:rPr>
              <a:t>.</a:t>
            </a: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Personas Voluntarias en Atención Personal, VAP</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249609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Las personas voluntarias en atención personal tienen la oportunidad de dar seguimiento a su red de atención, avanzando en crecer y armonizar el espíritu, la mente y el cuerpo de las personas en dicha red</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El ser humano está formado por espíritu, mente y cuerpo. La felicidad integral, al igual que la salud integral consideran el espíritu, la mente y el cuerpo, buscando su armonía y equilibrio</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El objetivo de las personas voluntarias en atención personal es lograr la felicidad y la salud integrales de todos los colaboradores de la Empresa del siglo XXI</a:t>
            </a:r>
            <a:r>
              <a:rPr lang="es-MX" sz="2000" dirty="0" smtClean="0">
                <a:solidFill>
                  <a:srgbClr val="7A7973"/>
                </a:solidFill>
              </a:rPr>
              <a:t>.</a:t>
            </a:r>
            <a:endParaRPr lang="es-MX" sz="1900"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Armonizar espíritu, mente y cuerpo</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1816249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La persona que se interesa en vivir la felicidad y la salud integrales es una persona CERO corrupción</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La razón es que la felicidad y la salud son conceptos contradictorios con la corrupción. La corrupción no genera felicidad ni salud, aunque esta situación no es fácil de detectarse</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La explicación es que la naturaleza no perdona y la corrupción va contra la ley natural</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La organización CERO corrupción es el resultado de integrar a todos los colaboradores, siendo cada uno persona CERO corrupción</a:t>
            </a:r>
            <a:r>
              <a:rPr lang="es-MX" sz="2000" dirty="0" smtClean="0">
                <a:solidFill>
                  <a:srgbClr val="7A7973"/>
                </a:solidFill>
              </a:rPr>
              <a:t>.</a:t>
            </a: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La organización CERO corrupción</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24247682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139136" cy="5119463"/>
          </a:xfrm>
        </p:spPr>
        <p:txBody>
          <a:bodyPr anchor="t">
            <a:normAutofit/>
          </a:bodyPr>
          <a:lstStyle/>
          <a:p>
            <a:pPr algn="just">
              <a:spcBef>
                <a:spcPts val="600"/>
              </a:spcBef>
              <a:spcAft>
                <a:spcPts val="600"/>
              </a:spcAft>
              <a:buClr>
                <a:srgbClr val="760519"/>
              </a:buClr>
            </a:pPr>
            <a:r>
              <a:rPr lang="es-MX" sz="2000" dirty="0">
                <a:solidFill>
                  <a:srgbClr val="7A7973"/>
                </a:solidFill>
              </a:rPr>
              <a:t>La actividad del Voluntario en Atención Personal, buscando la felicidad y la salud integrales de los demás, vivirá experiencias muy valiosas y estos testimonios le permitirán invitar a los miembros de su propia familia a participar en este proyecto</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Los colaboradores que han recibido el beneficio del concepto cuidar a la persona, procederán de la misma manera con los miembros de sus familias, invitándolas a recibir los mismos beneficios</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De esta manera se fortalece la cadena de valor: Persona, Familia y Empresa. Podemos empezar con la empresa y luego la familia y la persona</a:t>
            </a:r>
            <a:r>
              <a:rPr lang="es-MX" sz="2000" dirty="0" smtClean="0">
                <a:solidFill>
                  <a:srgbClr val="7A7973"/>
                </a:solidFill>
              </a:rPr>
              <a:t>.</a:t>
            </a: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La familia del Voluntario en Atención Personal</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1753154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571184" cy="5119463"/>
          </a:xfrm>
        </p:spPr>
        <p:txBody>
          <a:bodyPr anchor="t">
            <a:normAutofit/>
          </a:bodyPr>
          <a:lstStyle/>
          <a:p>
            <a:pPr algn="just">
              <a:spcBef>
                <a:spcPts val="600"/>
              </a:spcBef>
              <a:spcAft>
                <a:spcPts val="600"/>
              </a:spcAft>
              <a:buClr>
                <a:srgbClr val="760519"/>
              </a:buClr>
            </a:pPr>
            <a:r>
              <a:rPr lang="es-MX" sz="2000" dirty="0" smtClean="0">
                <a:solidFill>
                  <a:srgbClr val="7A7973"/>
                </a:solidFill>
              </a:rPr>
              <a:t>Las redes neuronales es una investigación que permite plantear un nuevo paradigma, entendiendo mejor el propio funcionamiento de la persona, así como la interacción entre las personas.</a:t>
            </a:r>
          </a:p>
          <a:p>
            <a:pPr algn="just">
              <a:spcBef>
                <a:spcPts val="600"/>
              </a:spcBef>
              <a:spcAft>
                <a:spcPts val="600"/>
              </a:spcAft>
              <a:buClr>
                <a:srgbClr val="760519"/>
              </a:buClr>
            </a:pPr>
            <a:r>
              <a:rPr lang="es-MX" sz="2000" dirty="0" smtClean="0">
                <a:solidFill>
                  <a:srgbClr val="7A7973"/>
                </a:solidFill>
              </a:rPr>
              <a:t>El postulado es: </a:t>
            </a:r>
            <a:r>
              <a:rPr lang="es-MX" sz="2000" dirty="0" smtClean="0">
                <a:solidFill>
                  <a:srgbClr val="760519"/>
                </a:solidFill>
              </a:rPr>
              <a:t>Si las Redes Neuronales están bien, TODO está bien.</a:t>
            </a:r>
            <a:r>
              <a:rPr lang="es-MX" sz="1900" dirty="0" smtClean="0">
                <a:solidFill>
                  <a:srgbClr val="760519"/>
                </a:solidFill>
              </a:rPr>
              <a:t> </a:t>
            </a:r>
          </a:p>
          <a:p>
            <a:pPr algn="just">
              <a:spcBef>
                <a:spcPts val="600"/>
              </a:spcBef>
              <a:spcAft>
                <a:spcPts val="600"/>
              </a:spcAft>
              <a:buClr>
                <a:srgbClr val="760519"/>
              </a:buClr>
            </a:pPr>
            <a:r>
              <a:rPr lang="es-MX" sz="2000" dirty="0" smtClean="0">
                <a:solidFill>
                  <a:srgbClr val="7A7973"/>
                </a:solidFill>
              </a:rPr>
              <a:t>Si </a:t>
            </a:r>
            <a:r>
              <a:rPr lang="es-MX" sz="2000" dirty="0">
                <a:solidFill>
                  <a:srgbClr val="7A7973"/>
                </a:solidFill>
              </a:rPr>
              <a:t>consideramos que el ser humano está formado por espíritu, mente y cuerpo, entonces cualquier desequilibrio o malestar indica el desequilibrio eléctrico de alguna o algunas redes neuronales</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La investigación que permite lograr la persona CERO corrupción, buscando la felicidad y la salud integrales, se fundamenta en la ciencia de Einstein.</a:t>
            </a:r>
            <a:r>
              <a:rPr lang="es-MX" sz="1900" dirty="0" smtClean="0">
                <a:solidFill>
                  <a:srgbClr val="7A7973"/>
                </a:solidFill>
              </a:rPr>
              <a:t> </a:t>
            </a:r>
            <a:endParaRPr lang="es-MX" sz="1900" dirty="0">
              <a:solidFill>
                <a:srgbClr val="7A7973"/>
              </a:solidFill>
            </a:endParaRPr>
          </a:p>
          <a:p>
            <a:pPr algn="just">
              <a:spcBef>
                <a:spcPts val="600"/>
              </a:spcBef>
              <a:spcAft>
                <a:spcPts val="600"/>
              </a:spcAft>
              <a:buClr>
                <a:srgbClr val="760519"/>
              </a:buClr>
            </a:pPr>
            <a:r>
              <a:rPr lang="es-MX" sz="2000" dirty="0">
                <a:solidFill>
                  <a:srgbClr val="7A7973"/>
                </a:solidFill>
              </a:rPr>
              <a:t>Las redes neuronales son solución porque tienen una característica distintiva que permite el crecimiento de la capacidad intelectual de la persona.</a:t>
            </a:r>
            <a:endParaRPr lang="es-MX" sz="1900"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Las redes neuronales: un nuevo paradigma</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781255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El Centro de Atención, CDA, es una organización que centraliza la información de los Voluntarios en Atención Personal, VAP.</a:t>
            </a:r>
            <a:r>
              <a:rPr lang="es-MX" sz="1900" dirty="0" smtClean="0">
                <a:solidFill>
                  <a:srgbClr val="7A7973"/>
                </a:solidFill>
              </a:rPr>
              <a:t> </a:t>
            </a:r>
            <a:endParaRPr lang="es-MX" sz="1900" dirty="0" smtClean="0">
              <a:solidFill>
                <a:srgbClr val="7A7973"/>
              </a:solidFill>
            </a:endParaRPr>
          </a:p>
          <a:p>
            <a:pPr algn="just">
              <a:spcBef>
                <a:spcPts val="600"/>
              </a:spcBef>
              <a:spcAft>
                <a:spcPts val="600"/>
              </a:spcAft>
              <a:buClr>
                <a:srgbClr val="760519"/>
              </a:buClr>
            </a:pPr>
            <a:r>
              <a:rPr lang="es-MX" sz="2000" dirty="0">
                <a:solidFill>
                  <a:srgbClr val="7A7973"/>
                </a:solidFill>
              </a:rPr>
              <a:t>El Voluntario en Atención Personal tiene su propia base de datos de las personas a las cuales atiende y envía al Centro de Atención la información para que atiendan la situación de una persona</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El Centro de Atención utiliza la alta tecnología con plataformas tecnológicas adecuadas para cumplir la atención personal prometida, así como el servicio de excelencia que se proporciona. El Centro de Atención no tiene límite en relación al número de </a:t>
            </a:r>
            <a:r>
              <a:rPr lang="es-MX" sz="2000" dirty="0" smtClean="0">
                <a:solidFill>
                  <a:srgbClr val="7A7973"/>
                </a:solidFill>
              </a:rPr>
              <a:t>especialistas </a:t>
            </a:r>
            <a:r>
              <a:rPr lang="es-MX" sz="2000" dirty="0">
                <a:solidFill>
                  <a:srgbClr val="7A7973"/>
                </a:solidFill>
              </a:rPr>
              <a:t>disponibles para atender los requerimientos de las personas, de las familias y de las empresas.</a:t>
            </a:r>
            <a:endParaRPr lang="es-MX"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El Centro de Atención, CDA</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14455411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El especialista del Centro de Atención trata de manera confidencial la situación de una persona, teniendo el interesado su contraseña para tener acceso a su expediente</a:t>
            </a:r>
            <a:r>
              <a:rPr lang="es-MX" sz="2000" dirty="0" smtClean="0">
                <a:solidFill>
                  <a:srgbClr val="7A7973"/>
                </a:solidFill>
              </a:rPr>
              <a:t>.</a:t>
            </a:r>
            <a:r>
              <a:rPr lang="es-MX" sz="2000" dirty="0" smtClean="0">
                <a:solidFill>
                  <a:srgbClr val="7A7973"/>
                </a:solidFill>
              </a:rPr>
              <a:t> </a:t>
            </a:r>
            <a:endParaRPr lang="es-MX" sz="2000" dirty="0" smtClean="0">
              <a:solidFill>
                <a:srgbClr val="7A7973"/>
              </a:solidFill>
            </a:endParaRPr>
          </a:p>
          <a:p>
            <a:pPr algn="just">
              <a:spcBef>
                <a:spcPts val="600"/>
              </a:spcBef>
              <a:spcAft>
                <a:spcPts val="600"/>
              </a:spcAft>
              <a:buClr>
                <a:srgbClr val="760519"/>
              </a:buClr>
            </a:pPr>
            <a:r>
              <a:rPr lang="es-MX" sz="2000" dirty="0">
                <a:solidFill>
                  <a:srgbClr val="7A7973"/>
                </a:solidFill>
              </a:rPr>
              <a:t>El Voluntario en Atención Personal tiene su propia contraseña, con información general de las personas que atiende, pero no tiene acceso a la información confidencial del especialista. El concepto es ser solidario y subsidiario</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El Centro de Atención, CDA, es la organización que analiza la información recibida, funcionando como un innovador sistema de multinivel intelectual</a:t>
            </a:r>
            <a:r>
              <a:rPr lang="es-MX" sz="2000" dirty="0" smtClean="0">
                <a:solidFill>
                  <a:srgbClr val="7A7973"/>
                </a:solidFill>
              </a:rPr>
              <a:t>.</a:t>
            </a:r>
          </a:p>
        </p:txBody>
      </p:sp>
      <p:sp>
        <p:nvSpPr>
          <p:cNvPr id="2" name="1 Título"/>
          <p:cNvSpPr>
            <a:spLocks noGrp="1"/>
          </p:cNvSpPr>
          <p:nvPr>
            <p:ph type="title"/>
          </p:nvPr>
        </p:nvSpPr>
        <p:spPr>
          <a:xfrm>
            <a:off x="395536" y="332656"/>
            <a:ext cx="7300664" cy="648072"/>
          </a:xfrm>
        </p:spPr>
        <p:txBody>
          <a:bodyPr/>
          <a:lstStyle/>
          <a:p>
            <a:pPr algn="l"/>
            <a:r>
              <a:rPr lang="es-MX" dirty="0">
                <a:solidFill>
                  <a:srgbClr val="760519"/>
                </a:solidFill>
                <a:latin typeface="Calibri Light" pitchFamily="34" charset="0"/>
              </a:rPr>
              <a:t>El Centro de Atención, CDA</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4081714835"/>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puesto">
  <a:themeElements>
    <a:clrScheme name="Compuesto">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uesto">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uesto">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207</TotalTime>
  <Words>1160</Words>
  <Application>Microsoft Office PowerPoint</Application>
  <PresentationFormat>Presentación en pantalla (4:3)</PresentationFormat>
  <Paragraphs>49</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Compuesto</vt:lpstr>
      <vt:lpstr>Manual del proceso: La empresa del siglo XXI Cuidar a la persona</vt:lpstr>
      <vt:lpstr>Introducción</vt:lpstr>
      <vt:lpstr>Personas Voluntarias en Atención Personal, VAP</vt:lpstr>
      <vt:lpstr>Armonizar espíritu, mente y cuerpo</vt:lpstr>
      <vt:lpstr>La organización CERO corrupción</vt:lpstr>
      <vt:lpstr>La familia del Voluntario en Atención Personal</vt:lpstr>
      <vt:lpstr>Las redes neuronales: un nuevo paradigma</vt:lpstr>
      <vt:lpstr>El Centro de Atención, CDA</vt:lpstr>
      <vt:lpstr>El Centro de Atención, CDA</vt:lpstr>
      <vt:lpstr>El país es sustentable sólo si las empresas lo son</vt:lpstr>
      <vt:lpstr>México, chispa para todo el mundo</vt:lpstr>
      <vt:lpstr>La acción es el Club ESTO: Esto no lo quiero en mi país</vt:lpstr>
    </vt:vector>
  </TitlesOfParts>
  <Company>SQM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investigación y el futuro de la humanidad</dc:title>
  <dc:creator>Diego Reyes</dc:creator>
  <cp:lastModifiedBy>Diego Reyes</cp:lastModifiedBy>
  <cp:revision>17</cp:revision>
  <dcterms:created xsi:type="dcterms:W3CDTF">2017-08-01T22:30:02Z</dcterms:created>
  <dcterms:modified xsi:type="dcterms:W3CDTF">2017-08-10T19:00:42Z</dcterms:modified>
</cp:coreProperties>
</file>